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98" r:id="rId2"/>
    <p:sldId id="299" r:id="rId3"/>
    <p:sldId id="300" r:id="rId4"/>
    <p:sldId id="301" r:id="rId5"/>
    <p:sldId id="302" r:id="rId6"/>
    <p:sldId id="303" r:id="rId7"/>
    <p:sldId id="304" r:id="rId8"/>
    <p:sldId id="305" r:id="rId9"/>
    <p:sldId id="372" r:id="rId10"/>
    <p:sldId id="373" r:id="rId11"/>
    <p:sldId id="375" r:id="rId12"/>
    <p:sldId id="280" r:id="rId13"/>
  </p:sldIdLst>
  <p:sldSz cx="12192000" cy="6858000"/>
  <p:notesSz cx="6797675" cy="9926638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Noto Sans ExtBd" panose="020B0902040504020204"/>
      <p:bold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42364"/>
    <a:srgbClr val="000000"/>
    <a:srgbClr val="D7E9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5388" autoAdjust="0"/>
  </p:normalViewPr>
  <p:slideViewPr>
    <p:cSldViewPr snapToGrid="0">
      <p:cViewPr varScale="1">
        <p:scale>
          <a:sx n="114" d="100"/>
          <a:sy n="114" d="100"/>
        </p:scale>
        <p:origin x="42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9C7FD0-3869-4F9D-AB8E-185554C68B35}" type="datetimeFigureOut">
              <a:rPr lang="ko-KR" altLang="en-US" smtClean="0"/>
              <a:t>2024-01-19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8C4CC5-4DAF-45F0-AE76-122774A39C3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6107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F6EEA18E-C515-4C8A-A9BB-A19C256DB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2145672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F6EEA18E-C515-4C8A-A9BB-A19C256DB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13802"/>
            <a:ext cx="12192000" cy="5230397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663178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2C4609E-FAC1-4C4B-A75D-5C6302972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44414"/>
            <a:ext cx="12192000" cy="4913586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304896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7">
            <a:extLst>
              <a:ext uri="{FF2B5EF4-FFF2-40B4-BE49-F238E27FC236}">
                <a16:creationId xmlns:a16="http://schemas.microsoft.com/office/drawing/2014/main" id="{E9C68046-0315-41C6-AD4C-EFFACF8455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541986" cy="68580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33348193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7">
            <a:extLst>
              <a:ext uri="{FF2B5EF4-FFF2-40B4-BE49-F238E27FC236}">
                <a16:creationId xmlns:a16="http://schemas.microsoft.com/office/drawing/2014/main" id="{4341C298-251E-453B-8E09-698116F548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99590" y="1261240"/>
            <a:ext cx="7592410" cy="4930009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24015279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F6F2F59-A8A5-4D73-9862-5C6B5BB64E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10758" y="809747"/>
            <a:ext cx="2701159" cy="5238506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41668729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560DC9AE-06A9-4FAA-8429-32A389D743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65077" y="0"/>
            <a:ext cx="3972910" cy="6858001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69469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>
            <a:extLst>
              <a:ext uri="{FF2B5EF4-FFF2-40B4-BE49-F238E27FC236}">
                <a16:creationId xmlns:a16="http://schemas.microsoft.com/office/drawing/2014/main" id="{3D399C49-ABA5-466A-9463-F892B4725A8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12191999" cy="5096049"/>
          </a:xfrm>
          <a:custGeom>
            <a:avLst/>
            <a:gdLst>
              <a:gd name="connsiteX0" fmla="*/ 0 w 12191999"/>
              <a:gd name="connsiteY0" fmla="*/ 0 h 5096049"/>
              <a:gd name="connsiteX1" fmla="*/ 12191999 w 12191999"/>
              <a:gd name="connsiteY1" fmla="*/ 0 h 5096049"/>
              <a:gd name="connsiteX2" fmla="*/ 12191999 w 12191999"/>
              <a:gd name="connsiteY2" fmla="*/ 3582250 h 5096049"/>
              <a:gd name="connsiteX3" fmla="*/ 0 w 12191999"/>
              <a:gd name="connsiteY3" fmla="*/ 5096049 h 509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5096049">
                <a:moveTo>
                  <a:pt x="0" y="0"/>
                </a:moveTo>
                <a:lnTo>
                  <a:pt x="12191999" y="0"/>
                </a:lnTo>
                <a:lnTo>
                  <a:pt x="12191999" y="3582250"/>
                </a:lnTo>
                <a:lnTo>
                  <a:pt x="0" y="50960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4268092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7">
            <a:extLst>
              <a:ext uri="{FF2B5EF4-FFF2-40B4-BE49-F238E27FC236}">
                <a16:creationId xmlns:a16="http://schemas.microsoft.com/office/drawing/2014/main" id="{49E58299-01BF-420D-81FF-4930C36A57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76461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4">
            <a:extLst>
              <a:ext uri="{FF2B5EF4-FFF2-40B4-BE49-F238E27FC236}">
                <a16:creationId xmlns:a16="http://schemas.microsoft.com/office/drawing/2014/main" id="{AE30D4BD-C728-487A-9586-6FB6426481D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03386" y="414564"/>
            <a:ext cx="3289300" cy="4857750"/>
          </a:xfrm>
          <a:custGeom>
            <a:avLst/>
            <a:gdLst>
              <a:gd name="connsiteX0" fmla="*/ 0 w 3289300"/>
              <a:gd name="connsiteY0" fmla="*/ 0 h 4857750"/>
              <a:gd name="connsiteX1" fmla="*/ 26518 w 3289300"/>
              <a:gd name="connsiteY1" fmla="*/ 0 h 4857750"/>
              <a:gd name="connsiteX2" fmla="*/ 3289300 w 3289300"/>
              <a:gd name="connsiteY2" fmla="*/ 1785712 h 4857750"/>
              <a:gd name="connsiteX3" fmla="*/ 3289300 w 3289300"/>
              <a:gd name="connsiteY3" fmla="*/ 4857750 h 4857750"/>
              <a:gd name="connsiteX4" fmla="*/ 0 w 3289300"/>
              <a:gd name="connsiteY4" fmla="*/ 4857750 h 485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9300" h="4857750">
                <a:moveTo>
                  <a:pt x="0" y="0"/>
                </a:moveTo>
                <a:lnTo>
                  <a:pt x="26518" y="0"/>
                </a:lnTo>
                <a:lnTo>
                  <a:pt x="3289300" y="1785712"/>
                </a:lnTo>
                <a:lnTo>
                  <a:pt x="3289300" y="4857750"/>
                </a:lnTo>
                <a:lnTo>
                  <a:pt x="0" y="4857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21351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AFED1173-7016-4DE3-AAB1-62D33D46AE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48229" y="1031194"/>
            <a:ext cx="3106057" cy="2858634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7E6691B1-9E20-48CB-BDB5-B12ADA6B75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7714" y="2903537"/>
            <a:ext cx="3106057" cy="2858634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3097458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7">
            <a:extLst>
              <a:ext uri="{FF2B5EF4-FFF2-40B4-BE49-F238E27FC236}">
                <a16:creationId xmlns:a16="http://schemas.microsoft.com/office/drawing/2014/main" id="{DDEF544E-04E8-4105-87A9-57B327B8A9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2042986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C20050A0-E86B-4FDC-A89A-2FAA39FDF9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0035" y="2191657"/>
            <a:ext cx="3756479" cy="4020457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B519639-0F65-4AE3-8604-529A0E8520D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41195" y="2191658"/>
            <a:ext cx="2351314" cy="2351314"/>
          </a:xfrm>
          <a:prstGeom prst="rtTriangle">
            <a:avLst/>
          </a:prstGeo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F1D8853D-52AC-4957-BAD7-1C25352506A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10651" y="2191658"/>
            <a:ext cx="2351314" cy="2351314"/>
          </a:xfrm>
          <a:prstGeom prst="rtTriangle">
            <a:avLst/>
          </a:prstGeo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641073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6">
            <a:extLst>
              <a:ext uri="{FF2B5EF4-FFF2-40B4-BE49-F238E27FC236}">
                <a16:creationId xmlns:a16="http://schemas.microsoft.com/office/drawing/2014/main" id="{CF69A39D-4869-4D19-8BD9-13FC48706B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784600" y="0"/>
            <a:ext cx="4622800" cy="5372100"/>
          </a:xfrm>
          <a:custGeom>
            <a:avLst/>
            <a:gdLst>
              <a:gd name="connsiteX0" fmla="*/ 0 w 4622800"/>
              <a:gd name="connsiteY0" fmla="*/ 0 h 5372100"/>
              <a:gd name="connsiteX1" fmla="*/ 4622800 w 4622800"/>
              <a:gd name="connsiteY1" fmla="*/ 0 h 5372100"/>
              <a:gd name="connsiteX2" fmla="*/ 4622800 w 4622800"/>
              <a:gd name="connsiteY2" fmla="*/ 5372100 h 5372100"/>
              <a:gd name="connsiteX3" fmla="*/ 0 w 4622800"/>
              <a:gd name="connsiteY3" fmla="*/ 3365500 h 537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2800" h="5372100">
                <a:moveTo>
                  <a:pt x="0" y="0"/>
                </a:moveTo>
                <a:lnTo>
                  <a:pt x="4622800" y="0"/>
                </a:lnTo>
                <a:lnTo>
                  <a:pt x="4622800" y="5372100"/>
                </a:lnTo>
                <a:lnTo>
                  <a:pt x="0" y="33655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2067904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1253CDE4-95EF-48A0-8A0D-3BDE5D7B4C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1200" y="0"/>
            <a:ext cx="4038600" cy="497205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9983862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>
            <a:extLst>
              <a:ext uri="{FF2B5EF4-FFF2-40B4-BE49-F238E27FC236}">
                <a16:creationId xmlns:a16="http://schemas.microsoft.com/office/drawing/2014/main" id="{F81F94CD-D413-48D6-B03D-178ECFCED4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24989" y="0"/>
            <a:ext cx="6798003" cy="4102100"/>
          </a:xfrm>
          <a:custGeom>
            <a:avLst/>
            <a:gdLst>
              <a:gd name="connsiteX0" fmla="*/ 4677103 w 6798003"/>
              <a:gd name="connsiteY0" fmla="*/ 0 h 4102100"/>
              <a:gd name="connsiteX1" fmla="*/ 6798003 w 6798003"/>
              <a:gd name="connsiteY1" fmla="*/ 0 h 4102100"/>
              <a:gd name="connsiteX2" fmla="*/ 6798003 w 6798003"/>
              <a:gd name="connsiteY2" fmla="*/ 4102100 h 4102100"/>
              <a:gd name="connsiteX3" fmla="*/ 4677103 w 6798003"/>
              <a:gd name="connsiteY3" fmla="*/ 2927570 h 4102100"/>
              <a:gd name="connsiteX4" fmla="*/ 0 w 6798003"/>
              <a:gd name="connsiteY4" fmla="*/ 0 h 4102100"/>
              <a:gd name="connsiteX5" fmla="*/ 2120900 w 6798003"/>
              <a:gd name="connsiteY5" fmla="*/ 0 h 4102100"/>
              <a:gd name="connsiteX6" fmla="*/ 2120900 w 6798003"/>
              <a:gd name="connsiteY6" fmla="*/ 4102100 h 4102100"/>
              <a:gd name="connsiteX7" fmla="*/ 0 w 6798003"/>
              <a:gd name="connsiteY7" fmla="*/ 2927570 h 4102100"/>
              <a:gd name="connsiteX8" fmla="*/ 2338551 w 6798003"/>
              <a:gd name="connsiteY8" fmla="*/ 0 h 4102100"/>
              <a:gd name="connsiteX9" fmla="*/ 4459451 w 6798003"/>
              <a:gd name="connsiteY9" fmla="*/ 0 h 4102100"/>
              <a:gd name="connsiteX10" fmla="*/ 4459451 w 6798003"/>
              <a:gd name="connsiteY10" fmla="*/ 4102100 h 4102100"/>
              <a:gd name="connsiteX11" fmla="*/ 2338551 w 6798003"/>
              <a:gd name="connsiteY11" fmla="*/ 2927570 h 410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8003" h="4102100">
                <a:moveTo>
                  <a:pt x="4677103" y="0"/>
                </a:moveTo>
                <a:lnTo>
                  <a:pt x="6798003" y="0"/>
                </a:lnTo>
                <a:lnTo>
                  <a:pt x="6798003" y="4102100"/>
                </a:lnTo>
                <a:lnTo>
                  <a:pt x="4677103" y="2927570"/>
                </a:lnTo>
                <a:close/>
                <a:moveTo>
                  <a:pt x="0" y="0"/>
                </a:moveTo>
                <a:lnTo>
                  <a:pt x="2120900" y="0"/>
                </a:lnTo>
                <a:lnTo>
                  <a:pt x="2120900" y="4102100"/>
                </a:lnTo>
                <a:lnTo>
                  <a:pt x="0" y="2927570"/>
                </a:lnTo>
                <a:close/>
                <a:moveTo>
                  <a:pt x="2338551" y="0"/>
                </a:moveTo>
                <a:lnTo>
                  <a:pt x="4459451" y="0"/>
                </a:lnTo>
                <a:lnTo>
                  <a:pt x="4459451" y="4102100"/>
                </a:lnTo>
                <a:lnTo>
                  <a:pt x="2338551" y="29275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ko-KR" altLang="en-US"/>
              <a:t>그림을 추가하려면 아이콘을 클릭하십시오</a:t>
            </a:r>
          </a:p>
        </p:txBody>
      </p:sp>
      <p:pic>
        <p:nvPicPr>
          <p:cNvPr id="3" name="그림 2" descr="텍스트, 게이지이(가) 표시된 사진&#10;&#10;자동 생성된 설명">
            <a:extLst>
              <a:ext uri="{FF2B5EF4-FFF2-40B4-BE49-F238E27FC236}">
                <a16:creationId xmlns:a16="http://schemas.microsoft.com/office/drawing/2014/main" id="{ED8F697A-A3EC-59B3-3FF9-8F2149201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/>
          <a:stretch/>
        </p:blipFill>
        <p:spPr>
          <a:xfrm>
            <a:off x="10584313" y="6581274"/>
            <a:ext cx="1487370" cy="27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14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DC5D2B7B-DF89-40C2-A232-CCA3C203463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98602" y="3429000"/>
            <a:ext cx="2783114" cy="2647496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84EE36-D865-4C27-B5B5-B1F8C4BE27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0286" y="781504"/>
            <a:ext cx="2783114" cy="2647496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2070739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그림 개체 틀 7">
            <a:extLst>
              <a:ext uri="{FF2B5EF4-FFF2-40B4-BE49-F238E27FC236}">
                <a16:creationId xmlns:a16="http://schemas.microsoft.com/office/drawing/2014/main" id="{F6EEA18E-C515-4C8A-A9BB-A19C256DB8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230146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9016" y="283238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dirty="0"/>
              <a:t>INSERT YOUR TITLE 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0A1-928B-4C42-AED1-36DD7068F9CE}" type="datetimeFigureOut">
              <a:rPr lang="ko-KR" altLang="en-US" smtClean="0"/>
              <a:t>2024-01-19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63E4-BA0C-49B0-94CB-EFE7F0FC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28227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1062391" y="1028701"/>
            <a:ext cx="7195784" cy="2958838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dirty="0"/>
              <a:t>INSERT YOUR TITLE 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0A1-928B-4C42-AED1-36DD7068F9CE}" type="datetimeFigureOut">
              <a:rPr lang="ko-KR" altLang="en-US" smtClean="0"/>
              <a:t>2024-01-19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63E4-BA0C-49B0-94CB-EFE7F0FC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5717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625752" y="2046515"/>
            <a:ext cx="4566248" cy="160284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dirty="0"/>
              <a:t>INSERT YOUR TITLE 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0A1-928B-4C42-AED1-36DD7068F9CE}" type="datetimeFigureOut">
              <a:rPr lang="ko-KR" altLang="en-US" smtClean="0"/>
              <a:t>2024-01-19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63E4-BA0C-49B0-94CB-EFE7F0FC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56264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625752" y="2046515"/>
            <a:ext cx="4566248" cy="160284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dirty="0"/>
              <a:t>INSERT YOUR TITLE 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0A1-928B-4C42-AED1-36DD7068F9CE}" type="datetimeFigureOut">
              <a:rPr lang="ko-KR" altLang="en-US" smtClean="0"/>
              <a:t>2024-01-19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63E4-BA0C-49B0-94CB-EFE7F0FCDBA1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그림 개체 틀 8"/>
          <p:cNvSpPr>
            <a:spLocks noGrp="1"/>
          </p:cNvSpPr>
          <p:nvPr>
            <p:ph type="pic" sz="quarter" idx="13"/>
          </p:nvPr>
        </p:nvSpPr>
        <p:spPr>
          <a:xfrm>
            <a:off x="2220282" y="2136737"/>
            <a:ext cx="2920432" cy="2920432"/>
          </a:xfrm>
          <a:custGeom>
            <a:avLst/>
            <a:gdLst>
              <a:gd name="connsiteX0" fmla="*/ 1696377 w 3392754"/>
              <a:gd name="connsiteY0" fmla="*/ 0 h 3392754"/>
              <a:gd name="connsiteX1" fmla="*/ 3392754 w 3392754"/>
              <a:gd name="connsiteY1" fmla="*/ 1696377 h 3392754"/>
              <a:gd name="connsiteX2" fmla="*/ 1696377 w 3392754"/>
              <a:gd name="connsiteY2" fmla="*/ 3392754 h 3392754"/>
              <a:gd name="connsiteX3" fmla="*/ 0 w 3392754"/>
              <a:gd name="connsiteY3" fmla="*/ 1696377 h 3392754"/>
              <a:gd name="connsiteX4" fmla="*/ 1696377 w 3392754"/>
              <a:gd name="connsiteY4" fmla="*/ 0 h 3392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92754" h="3392754">
                <a:moveTo>
                  <a:pt x="1696377" y="0"/>
                </a:moveTo>
                <a:cubicBezTo>
                  <a:pt x="2633260" y="0"/>
                  <a:pt x="3392754" y="759494"/>
                  <a:pt x="3392754" y="1696377"/>
                </a:cubicBezTo>
                <a:cubicBezTo>
                  <a:pt x="3392754" y="2633260"/>
                  <a:pt x="2633260" y="3392754"/>
                  <a:pt x="1696377" y="3392754"/>
                </a:cubicBezTo>
                <a:cubicBezTo>
                  <a:pt x="759494" y="3392754"/>
                  <a:pt x="0" y="2633260"/>
                  <a:pt x="0" y="1696377"/>
                </a:cubicBezTo>
                <a:cubicBezTo>
                  <a:pt x="0" y="759494"/>
                  <a:pt x="759494" y="0"/>
                  <a:pt x="169637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59527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AutoShape 41">
            <a:extLst>
              <a:ext uri="{FF2B5EF4-FFF2-40B4-BE49-F238E27FC236}">
                <a16:creationId xmlns:a16="http://schemas.microsoft.com/office/drawing/2014/main" id="{A351FEDD-8487-4437-AD8A-0CD4B136BA92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513513" y="189707"/>
            <a:ext cx="3629025" cy="430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6" name="그림 개체 틀 7">
            <a:extLst>
              <a:ext uri="{FF2B5EF4-FFF2-40B4-BE49-F238E27FC236}">
                <a16:creationId xmlns:a16="http://schemas.microsoft.com/office/drawing/2014/main" id="{E221A102-3205-4D99-9F96-6558F20DDD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75566" y="0"/>
            <a:ext cx="4433523" cy="68580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3664165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그림 개체 틀 12"/>
          <p:cNvSpPr>
            <a:spLocks noGrp="1"/>
          </p:cNvSpPr>
          <p:nvPr>
            <p:ph type="pic" sz="quarter" idx="13"/>
          </p:nvPr>
        </p:nvSpPr>
        <p:spPr>
          <a:xfrm>
            <a:off x="1135063" y="1666875"/>
            <a:ext cx="1733550" cy="2867025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16" name="그림 개체 틀 12"/>
          <p:cNvSpPr>
            <a:spLocks noGrp="1"/>
          </p:cNvSpPr>
          <p:nvPr>
            <p:ph type="pic" sz="quarter" idx="14"/>
          </p:nvPr>
        </p:nvSpPr>
        <p:spPr>
          <a:xfrm>
            <a:off x="3143531" y="2959100"/>
            <a:ext cx="1733550" cy="277495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17" name="그림 개체 틀 12"/>
          <p:cNvSpPr>
            <a:spLocks noGrp="1"/>
          </p:cNvSpPr>
          <p:nvPr>
            <p:ph type="pic" sz="quarter" idx="15"/>
          </p:nvPr>
        </p:nvSpPr>
        <p:spPr>
          <a:xfrm>
            <a:off x="5151452" y="1666875"/>
            <a:ext cx="1733550" cy="2867025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910286" y="2046515"/>
            <a:ext cx="4281713" cy="160284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dirty="0"/>
              <a:t>INSERT YOUR TITLE 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390A1-928B-4C42-AED1-36DD7068F9CE}" type="datetimeFigureOut">
              <a:rPr lang="ko-KR" altLang="en-US" smtClean="0"/>
              <a:t>2024-01-19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263E4-BA0C-49B0-94CB-EFE7F0FCDBA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9821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6BD68E65-BB83-41C5-9DEC-5303F4D43B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6572" y="343127"/>
            <a:ext cx="5442857" cy="6171747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3771087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1D5D87E-7A33-41E4-B9AA-1229A09916A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81100" y="1759857"/>
            <a:ext cx="3637643" cy="3338286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515791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그림 개체 틀 7">
            <a:extLst>
              <a:ext uri="{FF2B5EF4-FFF2-40B4-BE49-F238E27FC236}">
                <a16:creationId xmlns:a16="http://schemas.microsoft.com/office/drawing/2014/main" id="{497FC403-47FF-4DF1-887E-987484BED7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901371"/>
            <a:ext cx="12192000" cy="4956629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498659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그림 개체 틀 10">
            <a:extLst>
              <a:ext uri="{FF2B5EF4-FFF2-40B4-BE49-F238E27FC236}">
                <a16:creationId xmlns:a16="http://schemas.microsoft.com/office/drawing/2014/main" id="{2358169F-CCBE-4C6D-B399-69A23B1EC7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71771" y="974895"/>
            <a:ext cx="4934857" cy="490821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276247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그림 개체 틀 3">
            <a:extLst>
              <a:ext uri="{FF2B5EF4-FFF2-40B4-BE49-F238E27FC236}">
                <a16:creationId xmlns:a16="http://schemas.microsoft.com/office/drawing/2014/main" id="{AAB35077-CA6A-4A92-92AD-C69DAB75BD5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5326743" cy="68580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54214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6FEE6C4E-5620-4DAC-975B-54A5E32159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25766" cy="68580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</a:p>
        </p:txBody>
      </p:sp>
      <p:sp>
        <p:nvSpPr>
          <p:cNvPr id="4" name="그림 개체 틀 2">
            <a:extLst>
              <a:ext uri="{FF2B5EF4-FFF2-40B4-BE49-F238E27FC236}">
                <a16:creationId xmlns:a16="http://schemas.microsoft.com/office/drawing/2014/main" id="{EC711AA5-D89E-48A6-836E-56EEB3B9E53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05142" y="3429000"/>
            <a:ext cx="1886857" cy="3429000"/>
          </a:xfrm>
        </p:spPr>
        <p:txBody>
          <a:bodyPr/>
          <a:lstStyle/>
          <a:p>
            <a:r>
              <a:rPr lang="ko-KR" altLang="en-US"/>
              <a:t>그림을 추가하려면 아이콘을 클릭하십시오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6106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A51E4AC-DF07-48A0-8698-B1EF1F71C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1E6DE1E-A628-47CC-8FF9-F4A418D87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1794E12-4B43-48C8-9976-1B4AD75EAB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/>
              <a:t>www.hisemico.com</a:t>
            </a:r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BDAA4F1-33BB-413A-AA7B-B71DA27C8C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971953-E977-459D-A5FD-3454871559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263E4-BA0C-49B0-94CB-EFE7F0FCDBA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7D642A1-A8D2-D031-6BAD-AA4F85BD24BB}"/>
              </a:ext>
            </a:extLst>
          </p:cNvPr>
          <p:cNvPicPr>
            <a:picLocks noChangeAspect="1"/>
          </p:cNvPicPr>
          <p:nvPr userDrawn="1"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20" y="57873"/>
            <a:ext cx="2577714" cy="3313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4E1619-2807-9B4E-8588-9D5DC15A8AF1}"/>
              </a:ext>
            </a:extLst>
          </p:cNvPr>
          <p:cNvSpPr txBox="1"/>
          <p:nvPr userDrawn="1"/>
        </p:nvSpPr>
        <p:spPr>
          <a:xfrm>
            <a:off x="0" y="6519446"/>
            <a:ext cx="2386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>
                <a:solidFill>
                  <a:schemeClr val="accent1">
                    <a:lumMod val="75000"/>
                  </a:schemeClr>
                </a:solidFill>
              </a:rPr>
              <a:t>www.hisemico.com</a:t>
            </a:r>
            <a:endParaRPr lang="ko-KR" altLang="en-US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그림 8" descr="텍스트, 게이지이(가) 표시된 사진&#10;&#10;자동 생성된 설명">
            <a:extLst>
              <a:ext uri="{FF2B5EF4-FFF2-40B4-BE49-F238E27FC236}">
                <a16:creationId xmlns:a16="http://schemas.microsoft.com/office/drawing/2014/main" id="{A93D367E-4914-46C1-098A-33E1442777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/>
          <a:stretch/>
        </p:blipFill>
        <p:spPr>
          <a:xfrm>
            <a:off x="10584313" y="6581274"/>
            <a:ext cx="1487370" cy="27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4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8" r:id="rId27"/>
    <p:sldLayoutId id="2147483676" r:id="rId28"/>
    <p:sldLayoutId id="2147483679" r:id="rId29"/>
    <p:sldLayoutId id="2147483677" r:id="rId3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림 개체 틀 21">
            <a:extLst>
              <a:ext uri="{FF2B5EF4-FFF2-40B4-BE49-F238E27FC236}">
                <a16:creationId xmlns:a16="http://schemas.microsoft.com/office/drawing/2014/main" id="{1781C78F-5FB8-4751-BD0B-8FD2170A8B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/>
      </p:pic>
      <p:sp>
        <p:nvSpPr>
          <p:cNvPr id="26" name="직사각형 25">
            <a:extLst>
              <a:ext uri="{FF2B5EF4-FFF2-40B4-BE49-F238E27FC236}">
                <a16:creationId xmlns:a16="http://schemas.microsoft.com/office/drawing/2014/main" id="{AC128DFA-FEF1-4452-96BA-4E26CBFDE86F}"/>
              </a:ext>
            </a:extLst>
          </p:cNvPr>
          <p:cNvSpPr/>
          <p:nvPr/>
        </p:nvSpPr>
        <p:spPr>
          <a:xfrm>
            <a:off x="263702" y="226031"/>
            <a:ext cx="11664596" cy="6405938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0"/>
                </a:schemeClr>
              </a:gs>
              <a:gs pos="38000">
                <a:schemeClr val="accent1">
                  <a:alpha val="82000"/>
                </a:schemeClr>
              </a:gs>
              <a:gs pos="80000">
                <a:schemeClr val="accent1">
                  <a:lumMod val="75000"/>
                  <a:alpha val="9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1425D861-5F87-4019-9E5E-C2C03C187540}"/>
              </a:ext>
            </a:extLst>
          </p:cNvPr>
          <p:cNvSpPr/>
          <p:nvPr/>
        </p:nvSpPr>
        <p:spPr>
          <a:xfrm>
            <a:off x="6400800" y="2224429"/>
            <a:ext cx="31613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+mj-lt"/>
              </a:rPr>
              <a:t>HI SEMICO CO., LTD.</a:t>
            </a:r>
            <a:endParaRPr lang="ko-KR" alt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C0795-2CFF-48EB-9AA2-E060BC843A96}"/>
              </a:ext>
            </a:extLst>
          </p:cNvPr>
          <p:cNvSpPr txBox="1"/>
          <p:nvPr/>
        </p:nvSpPr>
        <p:spPr>
          <a:xfrm>
            <a:off x="6400800" y="2680237"/>
            <a:ext cx="5681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chemeClr val="bg1"/>
                </a:solidFill>
                <a:latin typeface="+mj-lt"/>
              </a:rPr>
              <a:t>Contact - Free</a:t>
            </a:r>
          </a:p>
          <a:p>
            <a:r>
              <a:rPr lang="en-US" altLang="ko-KR" sz="3600" b="1" dirty="0">
                <a:solidFill>
                  <a:schemeClr val="bg1"/>
                </a:solidFill>
                <a:latin typeface="+mj-lt"/>
              </a:rPr>
              <a:t>Vertical Processing </a:t>
            </a:r>
            <a:br>
              <a:rPr lang="en-US" altLang="ko-KR" sz="3600" b="1" dirty="0">
                <a:solidFill>
                  <a:schemeClr val="bg1"/>
                </a:solidFill>
                <a:latin typeface="+mj-lt"/>
              </a:rPr>
            </a:br>
            <a:r>
              <a:rPr lang="en-US" altLang="ko-KR" sz="3600" b="1" dirty="0">
                <a:solidFill>
                  <a:schemeClr val="bg1"/>
                </a:solidFill>
                <a:latin typeface="+mj-lt"/>
              </a:rPr>
              <a:t>【 CFVP 】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DF36D25B-FDE0-81BA-7A5F-F8774BBF8F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81" y="408009"/>
            <a:ext cx="1967130" cy="1187973"/>
          </a:xfrm>
          <a:prstGeom prst="rect">
            <a:avLst/>
          </a:prstGeom>
        </p:spPr>
      </p:pic>
      <p:pic>
        <p:nvPicPr>
          <p:cNvPr id="9" name="그림 8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7287A840-52D4-B9FE-2796-A2EEB968A7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137" y="6262946"/>
            <a:ext cx="2111337" cy="29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61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그림 3" descr="여러개이(가) 표시된 사진&#10;&#10;자동 생성된 설명">
            <a:extLst>
              <a:ext uri="{FF2B5EF4-FFF2-40B4-BE49-F238E27FC236}">
                <a16:creationId xmlns:a16="http://schemas.microsoft.com/office/drawing/2014/main" id="{04C2BA94-F42C-094F-AFB9-A9FAE3AFF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403" r="1355" b="-403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그림 6" descr="실내, 영역, 작업대, 여러개이(가) 표시된 사진&#10;&#10;자동 생성된 설명">
            <a:extLst>
              <a:ext uri="{FF2B5EF4-FFF2-40B4-BE49-F238E27FC236}">
                <a16:creationId xmlns:a16="http://schemas.microsoft.com/office/drawing/2014/main" id="{D9403A2E-2CA8-A8CC-DDA9-02766D03F5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1" r="27086" b="2"/>
          <a:stretch/>
        </p:blipFill>
        <p:spPr>
          <a:xfrm>
            <a:off x="7778668" y="3483864"/>
            <a:ext cx="4369477" cy="340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그림 4" descr="여러개이(가) 표시된 사진&#10;&#10;자동 생성된 설명">
            <a:extLst>
              <a:ext uri="{FF2B5EF4-FFF2-40B4-BE49-F238E27FC236}">
                <a16:creationId xmlns:a16="http://schemas.microsoft.com/office/drawing/2014/main" id="{340615E0-791A-9843-0565-4569EAC4E9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0" r="12229" b="-1"/>
          <a:stretch/>
        </p:blipFill>
        <p:spPr>
          <a:xfrm>
            <a:off x="3728462" y="3209534"/>
            <a:ext cx="4925479" cy="3401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E2E79E-6B79-7C92-55BE-98F081A970C5}"/>
              </a:ext>
            </a:extLst>
          </p:cNvPr>
          <p:cNvSpPr txBox="1"/>
          <p:nvPr/>
        </p:nvSpPr>
        <p:spPr>
          <a:xfrm>
            <a:off x="438912" y="1508760"/>
            <a:ext cx="3429000" cy="28986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defPPr>
              <a:defRPr lang="en-US"/>
            </a:defPPr>
            <a:lvl1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3200" b="1" i="0" u="none" strike="noStrike" kern="0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defRPr>
            </a:lvl1pPr>
          </a:lstStyle>
          <a:p>
            <a:pPr latinLnBrk="0">
              <a:lnSpc>
                <a:spcPct val="90000"/>
              </a:lnSpc>
              <a:spcAft>
                <a:spcPts val="600"/>
              </a:spcAft>
            </a:pPr>
            <a:r>
              <a:rPr lang="en-US" altLang="ko-KR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Advanced HS-1000 CFVP(MSAP FET, </a:t>
            </a:r>
            <a:r>
              <a:rPr lang="en-US" altLang="ko-KR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Lami</a:t>
            </a:r>
            <a:r>
              <a:rPr lang="en-US" altLang="ko-KR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-pre treatment)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그림 5" descr="실내이(가) 표시된 사진&#10;&#10;자동 생성된 설명">
            <a:extLst>
              <a:ext uri="{FF2B5EF4-FFF2-40B4-BE49-F238E27FC236}">
                <a16:creationId xmlns:a16="http://schemas.microsoft.com/office/drawing/2014/main" id="{AD4DF176-DEC5-C0E7-0858-24AF023EF6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r="113" b="4"/>
          <a:stretch/>
        </p:blipFill>
        <p:spPr>
          <a:xfrm>
            <a:off x="7845207" y="10"/>
            <a:ext cx="4346795" cy="3401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그림 7" descr="여러개이(가) 표시된 사진&#10;&#10;자동 생성된 설명">
            <a:extLst>
              <a:ext uri="{FF2B5EF4-FFF2-40B4-BE49-F238E27FC236}">
                <a16:creationId xmlns:a16="http://schemas.microsoft.com/office/drawing/2014/main" id="{4DA7558B-AC22-5EA0-5BCE-A55920129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403" r="1355" b="-403"/>
          <a:stretch/>
        </p:blipFill>
        <p:spPr>
          <a:xfrm>
            <a:off x="3315264" y="-286080"/>
            <a:ext cx="4979304" cy="340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25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616D265-B76A-7415-DD1F-CC7B5489C47F}"/>
              </a:ext>
            </a:extLst>
          </p:cNvPr>
          <p:cNvSpPr txBox="1"/>
          <p:nvPr/>
        </p:nvSpPr>
        <p:spPr>
          <a:xfrm>
            <a:off x="5643" y="92248"/>
            <a:ext cx="49598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3200" b="1" i="0" u="none" strike="noStrike" kern="0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ko-KR" altLang="en-US" sz="2800" dirty="0">
                <a:latin typeface="+mj-ea"/>
                <a:ea typeface="+mj-ea"/>
              </a:rPr>
              <a:t>해외 </a:t>
            </a:r>
            <a:r>
              <a:rPr lang="en-US" altLang="ko-KR" sz="2800" dirty="0">
                <a:latin typeface="+mj-ea"/>
                <a:ea typeface="+mj-ea"/>
              </a:rPr>
              <a:t>A/S</a:t>
            </a:r>
            <a:r>
              <a:rPr lang="ko-KR" altLang="en-US" sz="2800" dirty="0">
                <a:latin typeface="+mj-ea"/>
                <a:ea typeface="+mj-ea"/>
              </a:rPr>
              <a:t>의 대응 방안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316C4E-827D-8C7E-995C-C352452C4DAE}"/>
              </a:ext>
            </a:extLst>
          </p:cNvPr>
          <p:cNvSpPr txBox="1"/>
          <p:nvPr/>
        </p:nvSpPr>
        <p:spPr>
          <a:xfrm>
            <a:off x="440123" y="3360669"/>
            <a:ext cx="5414757" cy="19704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 latinLnBrk="1"/>
            <a:r>
              <a:rPr lang="ko-KR" altLang="en-US" sz="1600" b="1" dirty="0">
                <a:solidFill>
                  <a:srgbClr val="0000FF"/>
                </a:solidFill>
                <a:latin typeface="Calibri Light"/>
                <a:ea typeface="맑은 고딕"/>
              </a:rPr>
              <a:t>                                           장비의 제작</a:t>
            </a:r>
            <a:endParaRPr lang="en-US" altLang="ko-KR" sz="1200" dirty="0">
              <a:solidFill>
                <a:prstClr val="black"/>
              </a:solidFill>
              <a:latin typeface="Calibri Light"/>
            </a:endParaRPr>
          </a:p>
          <a:p>
            <a:pPr marL="171450" indent="-171450" defTabSz="914400" latinLnBrk="1">
              <a:lnSpc>
                <a:spcPct val="150000"/>
              </a:lnSpc>
              <a:buFontTx/>
              <a:buChar char="-"/>
            </a:pP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사용 부품은 일본 현지에서 구매 가능한 제품을 기준으로 설계 및 제작한다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.</a:t>
            </a:r>
          </a:p>
          <a:p>
            <a:pPr marL="171450" indent="-171450" defTabSz="914400" latinLnBrk="1">
              <a:lnSpc>
                <a:spcPct val="150000"/>
              </a:lnSpc>
              <a:buFontTx/>
              <a:buChar char="-"/>
            </a:pP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배관 자재 및 일반 구매품은 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JIS 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규격을 기준으로 제작한다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.</a:t>
            </a:r>
          </a:p>
          <a:p>
            <a:pPr marL="171450" indent="-171450" defTabSz="914400" latinLnBrk="1">
              <a:lnSpc>
                <a:spcPct val="150000"/>
              </a:lnSpc>
              <a:buFontTx/>
              <a:buChar char="-"/>
            </a:pP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가공품 및 </a:t>
            </a:r>
            <a:r>
              <a:rPr lang="ko-KR" altLang="en-US" sz="1200" dirty="0" err="1">
                <a:solidFill>
                  <a:prstClr val="black"/>
                </a:solidFill>
                <a:latin typeface="Calibri Light"/>
                <a:ea typeface="맑은 고딕"/>
              </a:rPr>
              <a:t>장납기품은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 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Spare Part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로 사전 공급한다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.</a:t>
            </a:r>
          </a:p>
          <a:p>
            <a:pPr marL="171450" indent="-171450" defTabSz="914400" latinLnBrk="1">
              <a:lnSpc>
                <a:spcPct val="150000"/>
              </a:lnSpc>
              <a:buFontTx/>
              <a:buChar char="-"/>
            </a:pPr>
            <a:r>
              <a:rPr lang="ko-KR" altLang="en-US" sz="1200" dirty="0" err="1">
                <a:solidFill>
                  <a:prstClr val="black"/>
                </a:solidFill>
                <a:latin typeface="Calibri Light"/>
                <a:ea typeface="맑은 고딕"/>
              </a:rPr>
              <a:t>고압브러워는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 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Spare Part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로 제공한다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.</a:t>
            </a:r>
          </a:p>
          <a:p>
            <a:pPr marL="171450" indent="-171450" defTabSz="914400" latinLnBrk="1">
              <a:lnSpc>
                <a:spcPct val="150000"/>
              </a:lnSpc>
              <a:buFontTx/>
              <a:buChar char="-"/>
            </a:pP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UI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는 일본어와 영어를 기본 제공한다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.</a:t>
            </a:r>
          </a:p>
          <a:p>
            <a:pPr marL="171450" indent="-171450" defTabSz="914400" latinLnBrk="1">
              <a:lnSpc>
                <a:spcPct val="150000"/>
              </a:lnSpc>
              <a:buFontTx/>
              <a:buChar char="-"/>
            </a:pP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PLC </a:t>
            </a:r>
            <a:r>
              <a:rPr lang="en-US" altLang="ko-KR" sz="1200" dirty="0" err="1">
                <a:solidFill>
                  <a:prstClr val="black"/>
                </a:solidFill>
                <a:latin typeface="Calibri Light"/>
                <a:ea typeface="맑은 고딕"/>
              </a:rPr>
              <a:t>Programe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의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 Comment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는 영어로 제공한다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.</a:t>
            </a:r>
            <a:endParaRPr lang="en-US" altLang="ko-KR" sz="1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0CCE1F-FB29-71CB-704B-185109F271F6}"/>
              </a:ext>
            </a:extLst>
          </p:cNvPr>
          <p:cNvSpPr txBox="1"/>
          <p:nvPr/>
        </p:nvSpPr>
        <p:spPr>
          <a:xfrm>
            <a:off x="691517" y="677551"/>
            <a:ext cx="10326726" cy="2300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latinLnBrk="1">
              <a:lnSpc>
                <a:spcPct val="150000"/>
              </a:lnSpc>
            </a:pP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당사의 </a:t>
            </a:r>
            <a:r>
              <a:rPr kumimoji="1" lang="en-US" altLang="ja-JP" sz="1600" b="1" dirty="0">
                <a:solidFill>
                  <a:prstClr val="black"/>
                </a:solidFill>
                <a:latin typeface="맑은 고딕"/>
                <a:ea typeface="맑은 고딕"/>
              </a:rPr>
              <a:t>AS </a:t>
            </a: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정책</a:t>
            </a:r>
            <a:endParaRPr kumimoji="1" lang="en-US" altLang="ko-KR" sz="1600" b="1" dirty="0">
              <a:solidFill>
                <a:prstClr val="black"/>
              </a:solidFill>
              <a:latin typeface="맑은 고딕"/>
              <a:ea typeface="맑은 고딕"/>
            </a:endParaRPr>
          </a:p>
          <a:p>
            <a:pPr marL="342900" indent="-342900" defTabSz="914400" latinLnBrk="1">
              <a:lnSpc>
                <a:spcPct val="150000"/>
              </a:lnSpc>
              <a:buFontTx/>
              <a:buChar char="-"/>
            </a:pP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장비 운영 중 제조 부문에 대한 하자의 경우 </a:t>
            </a:r>
            <a:r>
              <a:rPr kumimoji="1" lang="en-US" altLang="ja-JP" sz="1600" b="1" dirty="0">
                <a:solidFill>
                  <a:prstClr val="black"/>
                </a:solidFill>
                <a:latin typeface="맑은 고딕"/>
                <a:ea typeface="맑은 고딕"/>
              </a:rPr>
              <a:t>1</a:t>
            </a: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년간 무상 </a:t>
            </a:r>
            <a:r>
              <a:rPr kumimoji="1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A/S </a:t>
            </a: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대응 합니다</a:t>
            </a:r>
            <a:r>
              <a:rPr kumimoji="1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</a:p>
          <a:p>
            <a:pPr marL="342900" indent="-342900" defTabSz="914400" latinLnBrk="1">
              <a:lnSpc>
                <a:spcPct val="150000"/>
              </a:lnSpc>
              <a:buFontTx/>
              <a:buChar char="-"/>
            </a:pP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하자 내용 접수 후 </a:t>
            </a:r>
            <a:r>
              <a:rPr kumimoji="1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1</a:t>
            </a: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차 유선 대응 및 이메일 대응을 진행 합니다</a:t>
            </a:r>
            <a:r>
              <a:rPr kumimoji="1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</a:p>
          <a:p>
            <a:pPr marL="342900" indent="-342900" defTabSz="914400" latinLnBrk="1">
              <a:lnSpc>
                <a:spcPct val="150000"/>
              </a:lnSpc>
              <a:buFontTx/>
              <a:buChar char="-"/>
            </a:pP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하자 접수 후 </a:t>
            </a:r>
            <a:r>
              <a:rPr kumimoji="1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24</a:t>
            </a: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시간 이내에 해당 분야의 </a:t>
            </a:r>
            <a:r>
              <a:rPr kumimoji="1" lang="en-US" altLang="ko-KR" sz="1600" b="1" dirty="0" err="1">
                <a:solidFill>
                  <a:prstClr val="black"/>
                </a:solidFill>
                <a:latin typeface="맑은 고딕"/>
                <a:ea typeface="맑은 고딕"/>
              </a:rPr>
              <a:t>Engneer</a:t>
            </a: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를</a:t>
            </a:r>
            <a:r>
              <a:rPr kumimoji="1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 </a:t>
            </a: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파견 합니다</a:t>
            </a:r>
            <a:r>
              <a:rPr kumimoji="1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</a:p>
          <a:p>
            <a:pPr defTabSz="914400" latinLnBrk="1">
              <a:lnSpc>
                <a:spcPct val="150000"/>
              </a:lnSpc>
            </a:pPr>
            <a:r>
              <a:rPr kumimoji="1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    (</a:t>
            </a: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비행일정을 참조 하여 최대한 빠른 대응을 진행 한다</a:t>
            </a:r>
            <a:r>
              <a:rPr kumimoji="1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)</a:t>
            </a:r>
          </a:p>
          <a:p>
            <a:pPr defTabSz="914400" latinLnBrk="1">
              <a:lnSpc>
                <a:spcPct val="150000"/>
              </a:lnSpc>
            </a:pPr>
            <a:r>
              <a:rPr kumimoji="1" lang="en-US" altLang="ja-JP" sz="1600" b="1" dirty="0">
                <a:solidFill>
                  <a:prstClr val="black"/>
                </a:solidFill>
                <a:latin typeface="맑은 고딕"/>
                <a:ea typeface="맑은 고딕"/>
              </a:rPr>
              <a:t>-  </a:t>
            </a: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장비 수리용 공구는 </a:t>
            </a:r>
            <a:r>
              <a:rPr kumimoji="1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1set </a:t>
            </a:r>
            <a:r>
              <a:rPr kumimoji="1" lang="ko-KR" altLang="en-US" sz="1600" b="1" dirty="0">
                <a:solidFill>
                  <a:prstClr val="black"/>
                </a:solidFill>
                <a:latin typeface="맑은 고딕"/>
                <a:ea typeface="맑은 고딕"/>
              </a:rPr>
              <a:t>제공합니다</a:t>
            </a:r>
            <a:r>
              <a:rPr kumimoji="1" lang="en-US" altLang="ko-KR" sz="1600" b="1" dirty="0">
                <a:solidFill>
                  <a:prstClr val="black"/>
                </a:solidFill>
                <a:latin typeface="맑은 고딕"/>
                <a:ea typeface="맑은 고딕"/>
              </a:rPr>
              <a:t>.</a:t>
            </a:r>
            <a:endParaRPr kumimoji="1" lang="ja-JP" altLang="en-US" sz="1600" b="1" dirty="0">
              <a:solidFill>
                <a:prstClr val="black"/>
              </a:solidFill>
              <a:latin typeface="맑은 고딕"/>
              <a:ea typeface="맑은 고딕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CF836-7EDD-6B2E-BF76-67AE3B00993C}"/>
              </a:ext>
            </a:extLst>
          </p:cNvPr>
          <p:cNvSpPr txBox="1"/>
          <p:nvPr/>
        </p:nvSpPr>
        <p:spPr>
          <a:xfrm>
            <a:off x="6017377" y="3360669"/>
            <a:ext cx="5414757" cy="25244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400" latinLnBrk="1"/>
            <a:r>
              <a:rPr lang="ko-KR" altLang="en-US" sz="1600" b="1" dirty="0">
                <a:solidFill>
                  <a:srgbClr val="0000FF"/>
                </a:solidFill>
                <a:latin typeface="Calibri Light"/>
                <a:ea typeface="맑은 고딕"/>
              </a:rPr>
              <a:t>                                           이상 발생 시</a:t>
            </a:r>
            <a:endParaRPr lang="en-US" altLang="ko-KR" sz="1200" dirty="0">
              <a:solidFill>
                <a:prstClr val="black"/>
              </a:solidFill>
              <a:latin typeface="Calibri Light"/>
            </a:endParaRPr>
          </a:p>
          <a:p>
            <a:pPr marL="171450" indent="-171450" defTabSz="914400" latinLnBrk="1">
              <a:lnSpc>
                <a:spcPct val="150000"/>
              </a:lnSpc>
              <a:buFontTx/>
              <a:buChar char="-"/>
            </a:pP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Clamp 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장치 및 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Loader/Unloader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 이상 발생시</a:t>
            </a: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.</a:t>
            </a:r>
          </a:p>
          <a:p>
            <a:pPr defTabSz="914400" latinLnBrk="1"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     1. 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유선 대응 진행 및 인터넷 연결 시 프로그램 대응</a:t>
            </a:r>
            <a:endParaRPr lang="en-US" altLang="ko-KR" sz="1200" dirty="0">
              <a:solidFill>
                <a:prstClr val="black"/>
              </a:solidFill>
              <a:latin typeface="Calibri Light"/>
              <a:ea typeface="맑은 고딕"/>
            </a:endParaRPr>
          </a:p>
          <a:p>
            <a:pPr defTabSz="914400" latinLnBrk="1"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     2. 24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시간 내 엔지니어 파견</a:t>
            </a:r>
            <a:endParaRPr lang="en-US" altLang="ko-KR" sz="1200" dirty="0">
              <a:solidFill>
                <a:prstClr val="black"/>
              </a:solidFill>
              <a:latin typeface="Calibri Light"/>
              <a:ea typeface="맑은 고딕"/>
            </a:endParaRPr>
          </a:p>
          <a:p>
            <a:pPr marL="171450" indent="-171450" defTabSz="914400" latinLnBrk="1">
              <a:lnSpc>
                <a:spcPct val="150000"/>
              </a:lnSpc>
              <a:buFontTx/>
              <a:buChar char="-"/>
            </a:pP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UI 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와 프로그램 이상 시</a:t>
            </a:r>
            <a:endParaRPr lang="en-US" altLang="ko-KR" sz="1200" dirty="0">
              <a:solidFill>
                <a:prstClr val="black"/>
              </a:solidFill>
              <a:latin typeface="Calibri Light"/>
              <a:ea typeface="맑은 고딕"/>
            </a:endParaRPr>
          </a:p>
          <a:p>
            <a:pPr defTabSz="914400" latinLnBrk="1"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     1. 1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차 유선 대응 및 프로그램 확인</a:t>
            </a:r>
            <a:endParaRPr lang="en-US" altLang="ko-KR" sz="1200" dirty="0">
              <a:solidFill>
                <a:prstClr val="black"/>
              </a:solidFill>
              <a:latin typeface="Calibri Light"/>
              <a:ea typeface="맑은 고딕"/>
            </a:endParaRPr>
          </a:p>
          <a:p>
            <a:pPr defTabSz="914400" latinLnBrk="1">
              <a:lnSpc>
                <a:spcPct val="150000"/>
              </a:lnSpc>
            </a:pPr>
            <a:r>
              <a:rPr lang="en-US" altLang="ko-KR" sz="1200" dirty="0">
                <a:solidFill>
                  <a:prstClr val="black"/>
                </a:solidFill>
                <a:latin typeface="Calibri Light"/>
                <a:ea typeface="맑은 고딕"/>
              </a:rPr>
              <a:t>     2. 24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시간 내 엔지니어 파견</a:t>
            </a:r>
            <a:endParaRPr lang="en-US" altLang="ko-KR" sz="1200" dirty="0">
              <a:solidFill>
                <a:prstClr val="black"/>
              </a:solidFill>
              <a:latin typeface="Calibri Light"/>
              <a:ea typeface="맑은 고딕"/>
            </a:endParaRPr>
          </a:p>
          <a:p>
            <a:pPr marL="171450" indent="-171450" defTabSz="914400" latinLnBrk="1">
              <a:lnSpc>
                <a:spcPct val="150000"/>
              </a:lnSpc>
              <a:buFontTx/>
              <a:buChar char="-"/>
            </a:pP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기타 장비 부분</a:t>
            </a:r>
            <a:endParaRPr lang="en-US" altLang="ko-KR" sz="1200" dirty="0">
              <a:solidFill>
                <a:prstClr val="black"/>
              </a:solidFill>
              <a:latin typeface="Calibri Light"/>
              <a:ea typeface="맑은 고딕"/>
            </a:endParaRPr>
          </a:p>
          <a:p>
            <a:pPr defTabSz="914400" latinLnBrk="1">
              <a:lnSpc>
                <a:spcPct val="150000"/>
              </a:lnSpc>
            </a:pPr>
            <a:r>
              <a:rPr lang="en-US" altLang="ja-JP" sz="1200" dirty="0">
                <a:solidFill>
                  <a:prstClr val="black"/>
                </a:solidFill>
                <a:latin typeface="Calibri Light"/>
                <a:ea typeface="맑은 고딕"/>
              </a:rPr>
              <a:t>     1. 24</a:t>
            </a:r>
            <a:r>
              <a:rPr lang="ko-KR" altLang="en-US" sz="1200" dirty="0">
                <a:solidFill>
                  <a:prstClr val="black"/>
                </a:solidFill>
                <a:latin typeface="Calibri Light"/>
                <a:ea typeface="맑은 고딕"/>
              </a:rPr>
              <a:t>시간 내 엔지니어 파견</a:t>
            </a:r>
            <a:endParaRPr lang="en-US" altLang="ko-KR" sz="1200" dirty="0">
              <a:solidFill>
                <a:prstClr val="black"/>
              </a:solidFill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481003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개체 틀 13" descr="회로, 전자기기, 앉아있는, 테이블이(가) 표시된 사진&#10;&#10;자동 생성된 설명">
            <a:extLst>
              <a:ext uri="{FF2B5EF4-FFF2-40B4-BE49-F238E27FC236}">
                <a16:creationId xmlns:a16="http://schemas.microsoft.com/office/drawing/2014/main" id="{D75CCB01-41E5-48FE-8A04-70636216556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6AF03F80-3BD5-4682-93B4-AA91A87FBF5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03E0BF0-4F9E-4746-80C5-85122EE15FC1}"/>
              </a:ext>
            </a:extLst>
          </p:cNvPr>
          <p:cNvSpPr/>
          <p:nvPr/>
        </p:nvSpPr>
        <p:spPr>
          <a:xfrm rot="10800000">
            <a:off x="6096000" y="2984499"/>
            <a:ext cx="3820392" cy="3873500"/>
          </a:xfrm>
          <a:prstGeom prst="rect">
            <a:avLst/>
          </a:prstGeom>
          <a:solidFill>
            <a:schemeClr val="tx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581BB159-9969-46BA-8F52-8407CEDE7EFD}"/>
              </a:ext>
            </a:extLst>
          </p:cNvPr>
          <p:cNvSpPr/>
          <p:nvPr/>
        </p:nvSpPr>
        <p:spPr>
          <a:xfrm>
            <a:off x="2678702" y="2314833"/>
            <a:ext cx="987763" cy="13662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131E4F-00C1-4A74-A1D5-2BD021071F12}"/>
              </a:ext>
            </a:extLst>
          </p:cNvPr>
          <p:cNvSpPr txBox="1"/>
          <p:nvPr/>
        </p:nvSpPr>
        <p:spPr>
          <a:xfrm>
            <a:off x="2351693" y="2361642"/>
            <a:ext cx="7488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+mj-lt"/>
              </a:rPr>
              <a:t>THANK YOU</a:t>
            </a:r>
            <a:endParaRPr lang="ko-KR" altLang="en-US" sz="8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5DB0D4-26A2-416D-9914-EE96528B901A}"/>
              </a:ext>
            </a:extLst>
          </p:cNvPr>
          <p:cNvSpPr txBox="1"/>
          <p:nvPr/>
        </p:nvSpPr>
        <p:spPr>
          <a:xfrm>
            <a:off x="3829239" y="5753084"/>
            <a:ext cx="7829361" cy="587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2400" i="1" spc="-150" dirty="0">
                <a:solidFill>
                  <a:schemeClr val="bg1"/>
                </a:solidFill>
                <a:latin typeface="Noto Sans ExtBd" panose="020B0902040504020204"/>
                <a:ea typeface="Noto Sans ExtBd" panose="020B0902040504020204"/>
                <a:cs typeface="Noto Sans ExtBd" panose="020B0902040504020204"/>
              </a:rPr>
              <a:t>Presented by Hi </a:t>
            </a:r>
            <a:r>
              <a:rPr lang="en-US" altLang="ko-KR" sz="2400" i="1" spc="-150" dirty="0" err="1">
                <a:solidFill>
                  <a:schemeClr val="bg1"/>
                </a:solidFill>
                <a:latin typeface="Noto Sans ExtBd" panose="020B0902040504020204"/>
                <a:ea typeface="Noto Sans ExtBd" panose="020B0902040504020204"/>
                <a:cs typeface="Noto Sans ExtBd" panose="020B0902040504020204"/>
              </a:rPr>
              <a:t>Semico</a:t>
            </a:r>
            <a:r>
              <a:rPr lang="en-US" altLang="ko-KR" sz="2400" i="1" spc="-150" dirty="0">
                <a:solidFill>
                  <a:schemeClr val="bg1"/>
                </a:solidFill>
                <a:latin typeface="Noto Sans ExtBd" panose="020B0902040504020204"/>
                <a:ea typeface="Noto Sans ExtBd" panose="020B0902040504020204"/>
                <a:cs typeface="Noto Sans ExtBd" panose="020B0902040504020204"/>
              </a:rPr>
              <a:t> Co., Ltd.</a:t>
            </a:r>
            <a:endParaRPr lang="ko-KR" altLang="en-US" sz="2400" i="1" spc="-150" dirty="0">
              <a:solidFill>
                <a:schemeClr val="bg1"/>
              </a:solidFill>
              <a:latin typeface="Noto Sans ExtBd" panose="020B0902040504020204"/>
              <a:cs typeface="Noto Sans ExtBd" panose="020B0902040504020204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A103AB33-C07B-4D3B-9B50-A9E028714AA2}"/>
              </a:ext>
            </a:extLst>
          </p:cNvPr>
          <p:cNvSpPr/>
          <p:nvPr/>
        </p:nvSpPr>
        <p:spPr>
          <a:xfrm rot="10800000">
            <a:off x="11921536" y="3821947"/>
            <a:ext cx="270463" cy="3036053"/>
          </a:xfrm>
          <a:custGeom>
            <a:avLst/>
            <a:gdLst>
              <a:gd name="connsiteX0" fmla="*/ 0 w 235174"/>
              <a:gd name="connsiteY0" fmla="*/ 0 h 2639920"/>
              <a:gd name="connsiteX1" fmla="*/ 235174 w 235174"/>
              <a:gd name="connsiteY1" fmla="*/ 0 h 2639920"/>
              <a:gd name="connsiteX2" fmla="*/ 235174 w 235174"/>
              <a:gd name="connsiteY2" fmla="*/ 2404746 h 2639920"/>
              <a:gd name="connsiteX3" fmla="*/ 0 w 235174"/>
              <a:gd name="connsiteY3" fmla="*/ 2639920 h 2639920"/>
              <a:gd name="connsiteX4" fmla="*/ 0 w 235174"/>
              <a:gd name="connsiteY4" fmla="*/ 2169572 h 263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74" h="2639920">
                <a:moveTo>
                  <a:pt x="0" y="0"/>
                </a:moveTo>
                <a:lnTo>
                  <a:pt x="235174" y="0"/>
                </a:lnTo>
                <a:lnTo>
                  <a:pt x="235174" y="2404746"/>
                </a:lnTo>
                <a:lnTo>
                  <a:pt x="0" y="2639920"/>
                </a:lnTo>
                <a:lnTo>
                  <a:pt x="0" y="216957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64957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DCB72B99-1C5E-48DF-9D5E-55B0220FA09D}"/>
              </a:ext>
            </a:extLst>
          </p:cNvPr>
          <p:cNvSpPr txBox="1"/>
          <p:nvPr/>
        </p:nvSpPr>
        <p:spPr>
          <a:xfrm>
            <a:off x="194576" y="235916"/>
            <a:ext cx="643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</a:rPr>
              <a:t>1. CFVP Specification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A0CAA4-8F6C-4575-94EC-22DE8790926E}"/>
              </a:ext>
            </a:extLst>
          </p:cNvPr>
          <p:cNvSpPr txBox="1"/>
          <p:nvPr/>
        </p:nvSpPr>
        <p:spPr>
          <a:xfrm>
            <a:off x="649227" y="674411"/>
            <a:ext cx="4392476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※ Equipment basic spec.</a:t>
            </a:r>
            <a:endParaRPr lang="ko-KR" altLang="en-US" sz="1400" dirty="0">
              <a:latin typeface="+mn-ea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396331" y="1259186"/>
            <a:ext cx="9886173" cy="5265818"/>
            <a:chOff x="1384300" y="1463661"/>
            <a:chExt cx="9886173" cy="4892066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1861542" y="1463661"/>
              <a:ext cx="1971675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Process Applications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1859628" y="1877797"/>
              <a:ext cx="1971675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PCB Dimension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1859628" y="2709394"/>
              <a:ext cx="1971675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Product Speed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1859628" y="3152328"/>
              <a:ext cx="1971675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Capacity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3953743" y="1463661"/>
              <a:ext cx="2621682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PKG, HDI, MSAP, SAP, RF PCB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3951828" y="1915000"/>
              <a:ext cx="3259857" cy="7848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dirty="0">
                  <a:latin typeface="+mn-ea"/>
                </a:rPr>
                <a:t>(W) 410mm ±5mm</a:t>
              </a:r>
            </a:p>
            <a:p>
              <a:pPr marL="342900" indent="-342900">
                <a:lnSpc>
                  <a:spcPts val="1800"/>
                </a:lnSpc>
                <a:buAutoNum type="alphaUcParenBoth" startAt="8"/>
              </a:pPr>
              <a:r>
                <a:rPr lang="en-US" altLang="ko-KR" sz="1400" dirty="0">
                  <a:latin typeface="+mn-ea"/>
                </a:rPr>
                <a:t>510mm±5mm ~ 630mm±5mm </a:t>
              </a:r>
            </a:p>
            <a:p>
              <a:pPr>
                <a:lnSpc>
                  <a:spcPts val="1800"/>
                </a:lnSpc>
              </a:pPr>
              <a:r>
                <a:rPr lang="en-US" altLang="ko-KR" sz="1400" dirty="0">
                  <a:latin typeface="+mn-ea"/>
                </a:rPr>
                <a:t>(T)  0.03mm (Min 0.03</a:t>
              </a:r>
              <a:r>
                <a:rPr lang="ko-KR" altLang="en-US" sz="1400" dirty="0">
                  <a:latin typeface="+mn-ea"/>
                </a:rPr>
                <a:t>∼</a:t>
              </a:r>
              <a:r>
                <a:rPr lang="en-US" altLang="ko-KR" sz="1400" dirty="0">
                  <a:latin typeface="+mn-ea"/>
                </a:rPr>
                <a:t>2.4mm)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3951828" y="2704945"/>
              <a:ext cx="3259857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0.5 </a:t>
              </a:r>
              <a:r>
                <a:rPr lang="ko-KR" altLang="en-US" sz="1400" dirty="0">
                  <a:latin typeface="+mn-ea"/>
                </a:rPr>
                <a:t>～</a:t>
              </a:r>
              <a:r>
                <a:rPr lang="en-US" altLang="ko-KR" sz="1400" dirty="0">
                  <a:latin typeface="+mn-ea"/>
                </a:rPr>
                <a:t>3m/Min (STD 2.0m/Min)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3951828" y="3120443"/>
              <a:ext cx="3259857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3,400 PNL/Day  </a:t>
              </a:r>
              <a:r>
                <a:rPr lang="en-US" altLang="ko-KR" sz="1400" dirty="0">
                  <a:latin typeface="+mn-ea"/>
                  <a:sym typeface="Wingdings" panose="05000000000000000000" pitchFamily="2" charset="2"/>
                </a:rPr>
                <a:t> Tact Time  18sec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1859628" y="3787876"/>
              <a:ext cx="1971675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Equipment Size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3951829" y="3787876"/>
              <a:ext cx="3259857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W 2.5m × H 2.7m × L 20.4m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1859628" y="4207591"/>
              <a:ext cx="1971675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Load / Unload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3951827" y="4198212"/>
              <a:ext cx="3259857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Automatic Load &amp; Unload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1859628" y="4608547"/>
              <a:ext cx="1971675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Control System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3951829" y="4608547"/>
              <a:ext cx="3259857" cy="4154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PLC, Touch monitor, PC Based HMI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1384300" y="5024045"/>
              <a:ext cx="2447003" cy="41549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ko-KR" sz="1400" dirty="0">
                  <a:latin typeface="+mn-ea"/>
                </a:rPr>
                <a:t>Equipment Main Materials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3949177" y="5109232"/>
              <a:ext cx="5252496" cy="124649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dirty="0">
                  <a:latin typeface="+mn-ea"/>
                </a:rPr>
                <a:t>Body / PVC, Stainless</a:t>
              </a:r>
            </a:p>
            <a:p>
              <a:pPr>
                <a:lnSpc>
                  <a:spcPts val="1800"/>
                </a:lnSpc>
              </a:pPr>
              <a:r>
                <a:rPr lang="en-US" altLang="ko-KR" sz="1400" dirty="0">
                  <a:latin typeface="+mn-ea"/>
                </a:rPr>
                <a:t>Main Frame / Stainless</a:t>
              </a:r>
            </a:p>
            <a:p>
              <a:pPr>
                <a:lnSpc>
                  <a:spcPts val="1800"/>
                </a:lnSpc>
              </a:pPr>
              <a:r>
                <a:rPr lang="en-US" altLang="ko-KR" sz="1400" dirty="0">
                  <a:latin typeface="+mn-ea"/>
                </a:rPr>
                <a:t>Operating parts / Stainless, PVC, Al, Peek, etc.</a:t>
              </a:r>
            </a:p>
            <a:p>
              <a:pPr>
                <a:lnSpc>
                  <a:spcPts val="1800"/>
                </a:lnSpc>
              </a:pPr>
              <a:r>
                <a:rPr lang="en-US" altLang="ko-KR" sz="1400" dirty="0">
                  <a:latin typeface="+mn-ea"/>
                </a:rPr>
                <a:t>Piping / C PVC, PVC, Stainless</a:t>
              </a:r>
            </a:p>
            <a:p>
              <a:pPr>
                <a:lnSpc>
                  <a:spcPts val="1800"/>
                </a:lnSpc>
              </a:pPr>
              <a:r>
                <a:rPr lang="en-US" altLang="ko-KR" sz="1400" dirty="0">
                  <a:latin typeface="+mn-ea"/>
                </a:rPr>
                <a:t>Pump / Stainless H.P Pump, Magnet Pump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8010616" y="1877797"/>
              <a:ext cx="3259857" cy="5539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dirty="0">
                  <a:latin typeface="+mn-ea"/>
                </a:rPr>
                <a:t>Clamp </a:t>
              </a:r>
              <a:r>
                <a:rPr lang="ko-KR" altLang="en-US" sz="1400" dirty="0">
                  <a:latin typeface="+mn-ea"/>
                </a:rPr>
                <a:t>수량 및 위치 등</a:t>
              </a:r>
              <a:endParaRPr lang="en-US" altLang="ko-KR" sz="1400" dirty="0">
                <a:latin typeface="+mn-ea"/>
              </a:endParaRPr>
            </a:p>
            <a:p>
              <a:pPr>
                <a:lnSpc>
                  <a:spcPts val="1800"/>
                </a:lnSpc>
              </a:pPr>
              <a:r>
                <a:rPr lang="ko-KR" altLang="en-US" sz="1400" dirty="0">
                  <a:latin typeface="+mn-ea"/>
                </a:rPr>
                <a:t>별도 협의 가능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8010616" y="3146443"/>
              <a:ext cx="3259857" cy="55399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altLang="ko-KR" sz="1400" dirty="0">
                  <a:latin typeface="+mn-ea"/>
                </a:rPr>
                <a:t>22,000 SQM/Mon</a:t>
              </a:r>
            </a:p>
            <a:p>
              <a:pPr>
                <a:lnSpc>
                  <a:spcPts val="1800"/>
                </a:lnSpc>
              </a:pPr>
              <a:r>
                <a:rPr lang="en-US" altLang="ko-KR" sz="1400" dirty="0">
                  <a:latin typeface="+mn-ea"/>
                </a:rPr>
                <a:t>[ 80% Run,  20H/Day, 25Days/Mon ] </a:t>
              </a:r>
              <a:endParaRPr lang="ko-KR" altLang="en-US" sz="1400" dirty="0">
                <a:latin typeface="+mn-ea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8010616" y="4253506"/>
              <a:ext cx="3259857" cy="3231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dirty="0" err="1">
                  <a:latin typeface="+mn-ea"/>
                </a:rPr>
                <a:t>다관절</a:t>
              </a:r>
              <a:r>
                <a:rPr lang="ko-KR" altLang="en-US" sz="1400" dirty="0">
                  <a:latin typeface="+mn-ea"/>
                </a:rPr>
                <a:t> 로봇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2E73B14-D0CE-42B9-99EB-51543F9129AF}"/>
                </a:ext>
              </a:extLst>
            </p:cNvPr>
            <p:cNvSpPr txBox="1"/>
            <p:nvPr/>
          </p:nvSpPr>
          <p:spPr>
            <a:xfrm>
              <a:off x="8010615" y="3834042"/>
              <a:ext cx="3259857" cy="32316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ko-KR" altLang="en-US" sz="1400" dirty="0">
                  <a:latin typeface="+mn-ea"/>
                </a:rPr>
                <a:t>부속 </a:t>
              </a:r>
              <a:r>
                <a:rPr lang="en-US" altLang="ko-KR" sz="1400" dirty="0">
                  <a:latin typeface="+mn-ea"/>
                </a:rPr>
                <a:t>Tank </a:t>
              </a:r>
              <a:r>
                <a:rPr lang="ko-KR" altLang="en-US" sz="1400" dirty="0">
                  <a:latin typeface="+mn-ea"/>
                </a:rPr>
                <a:t>제외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257A1-769B-C876-9A31-8B6E695ADA47}"/>
              </a:ext>
            </a:extLst>
          </p:cNvPr>
          <p:cNvSpPr txBox="1"/>
          <p:nvPr/>
        </p:nvSpPr>
        <p:spPr>
          <a:xfrm>
            <a:off x="8020733" y="1255996"/>
            <a:ext cx="3830372" cy="373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Pre-process, Develop, Flash etching</a:t>
            </a:r>
            <a:endParaRPr lang="ko-KR" altLang="en-US" sz="1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36428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/>
          <p:cNvGrpSpPr/>
          <p:nvPr/>
        </p:nvGrpSpPr>
        <p:grpSpPr>
          <a:xfrm>
            <a:off x="1287780" y="4726115"/>
            <a:ext cx="6933274" cy="959908"/>
            <a:chOff x="1287780" y="4726115"/>
            <a:chExt cx="6933274" cy="959908"/>
          </a:xfrm>
        </p:grpSpPr>
        <p:sp>
          <p:nvSpPr>
            <p:cNvPr id="69" name="모서리가 둥근 직사각형 68"/>
            <p:cNvSpPr/>
            <p:nvPr/>
          </p:nvSpPr>
          <p:spPr>
            <a:xfrm>
              <a:off x="1287780" y="4726115"/>
              <a:ext cx="6301937" cy="959908"/>
            </a:xfrm>
            <a:prstGeom prst="roundRect">
              <a:avLst/>
            </a:prstGeom>
            <a:noFill/>
            <a:ln>
              <a:solidFill>
                <a:srgbClr val="04236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90" b="1"/>
            </a:p>
          </p:txBody>
        </p:sp>
        <p:cxnSp>
          <p:nvCxnSpPr>
            <p:cNvPr id="5" name="직선 연결선 4"/>
            <p:cNvCxnSpPr/>
            <p:nvPr/>
          </p:nvCxnSpPr>
          <p:spPr>
            <a:xfrm>
              <a:off x="7335138" y="4726125"/>
              <a:ext cx="885916" cy="1"/>
            </a:xfrm>
            <a:prstGeom prst="line">
              <a:avLst/>
            </a:prstGeom>
            <a:ln w="12700">
              <a:solidFill>
                <a:srgbClr val="04236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CB72B99-1C5E-48DF-9D5E-55B0220FA09D}"/>
              </a:ext>
            </a:extLst>
          </p:cNvPr>
          <p:cNvSpPr txBox="1"/>
          <p:nvPr/>
        </p:nvSpPr>
        <p:spPr>
          <a:xfrm>
            <a:off x="194576" y="235916"/>
            <a:ext cx="643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</a:rPr>
              <a:t>2. CFVP </a:t>
            </a:r>
            <a:r>
              <a:rPr lang="en-US" altLang="ko-KR" sz="3200" dirty="0" err="1">
                <a:latin typeface="+mj-lt"/>
              </a:rPr>
              <a:t>Config</a:t>
            </a:r>
            <a:r>
              <a:rPr lang="en-US" altLang="ko-KR" sz="3200" dirty="0">
                <a:latin typeface="+mj-lt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A0CAA4-8F6C-4575-94EC-22DE8790926E}"/>
              </a:ext>
            </a:extLst>
          </p:cNvPr>
          <p:cNvSpPr txBox="1"/>
          <p:nvPr/>
        </p:nvSpPr>
        <p:spPr>
          <a:xfrm>
            <a:off x="649227" y="674411"/>
            <a:ext cx="43924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※ Equipment basic scpec.</a:t>
            </a:r>
            <a:endParaRPr lang="ko-KR" altLang="en-US" sz="1400" dirty="0">
              <a:latin typeface="+mn-ea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FFE0FD9D-37D9-410D-BDDD-F687A4152E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657" b="39516"/>
          <a:stretch/>
        </p:blipFill>
        <p:spPr>
          <a:xfrm>
            <a:off x="1180742" y="1685778"/>
            <a:ext cx="6847688" cy="2828291"/>
          </a:xfrm>
          <a:prstGeom prst="rect">
            <a:avLst/>
          </a:prstGeom>
        </p:spPr>
      </p:pic>
      <p:sp>
        <p:nvSpPr>
          <p:cNvPr id="39" name="왼쪽 화살표 58">
            <a:extLst>
              <a:ext uri="{FF2B5EF4-FFF2-40B4-BE49-F238E27FC236}">
                <a16:creationId xmlns:a16="http://schemas.microsoft.com/office/drawing/2014/main" id="{F2AFD706-C2CF-4676-BC8E-25D9310C1AA9}"/>
              </a:ext>
            </a:extLst>
          </p:cNvPr>
          <p:cNvSpPr/>
          <p:nvPr/>
        </p:nvSpPr>
        <p:spPr>
          <a:xfrm flipH="1">
            <a:off x="1312927" y="1280421"/>
            <a:ext cx="2198395" cy="398463"/>
          </a:xfrm>
          <a:prstGeom prst="leftArrow">
            <a:avLst>
              <a:gd name="adj1" fmla="val 61842"/>
              <a:gd name="adj2" fmla="val 50000"/>
            </a:avLst>
          </a:prstGeom>
          <a:solidFill>
            <a:srgbClr val="00B0F0"/>
          </a:solidFill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defRPr/>
            </a:pPr>
            <a:r>
              <a:rPr lang="en-US" altLang="ko-KR" sz="1200" b="1" dirty="0">
                <a:solidFill>
                  <a:schemeClr val="bg1"/>
                </a:solidFill>
                <a:latin typeface="+mn-ea"/>
                <a:ea typeface="+mn-ea"/>
              </a:rPr>
              <a:t>Left</a:t>
            </a:r>
            <a:r>
              <a:rPr lang="ko-KR" altLang="en-US" sz="1200" b="1" dirty="0">
                <a:solidFill>
                  <a:schemeClr val="bg1"/>
                </a:solidFill>
                <a:latin typeface="+mn-ea"/>
                <a:ea typeface="+mn-ea"/>
              </a:rPr>
              <a:t> </a:t>
            </a:r>
            <a:r>
              <a:rPr lang="en-US" altLang="ko-KR" sz="1200" b="1" dirty="0">
                <a:solidFill>
                  <a:schemeClr val="bg1"/>
                </a:solidFill>
                <a:latin typeface="+mn-ea"/>
                <a:ea typeface="+mn-ea"/>
              </a:rPr>
              <a:t>to Right Drive Type</a:t>
            </a:r>
            <a:endParaRPr lang="ko-KR" altLang="en-US" sz="1200" b="1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5C6F8408-FBAB-42ED-8541-FC78D8E748FA}"/>
              </a:ext>
            </a:extLst>
          </p:cNvPr>
          <p:cNvSpPr/>
          <p:nvPr/>
        </p:nvSpPr>
        <p:spPr>
          <a:xfrm>
            <a:off x="4490627" y="1856524"/>
            <a:ext cx="1231900" cy="363537"/>
          </a:xfrm>
          <a:prstGeom prst="rect">
            <a:avLst/>
          </a:prstGeom>
          <a:solidFill>
            <a:srgbClr val="CDEEFF"/>
          </a:solidFill>
          <a:ln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eaLnBrk="1" hangingPunct="1">
              <a:defRPr/>
            </a:pPr>
            <a:r>
              <a:rPr lang="en-US" altLang="ko-KR" sz="1000" b="1">
                <a:solidFill>
                  <a:srgbClr val="0D0D0D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Supply</a:t>
            </a:r>
            <a:r>
              <a:rPr lang="ko-KR" altLang="en-US" sz="1000" b="1">
                <a:solidFill>
                  <a:srgbClr val="0D0D0D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lang="en-US" altLang="ja-JP" sz="1000" b="1">
                <a:solidFill>
                  <a:srgbClr val="0D0D0D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Tank</a:t>
            </a:r>
            <a:endParaRPr lang="ko-KR" altLang="en-US" sz="1000" b="1">
              <a:solidFill>
                <a:srgbClr val="0D0D0D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D11CAF46-C93E-4016-8878-F7F9AB0DBFE2}"/>
              </a:ext>
            </a:extLst>
          </p:cNvPr>
          <p:cNvCxnSpPr>
            <a:cxnSpLocks/>
          </p:cNvCxnSpPr>
          <p:nvPr/>
        </p:nvCxnSpPr>
        <p:spPr>
          <a:xfrm flipH="1">
            <a:off x="4140573" y="2044680"/>
            <a:ext cx="350054" cy="195264"/>
          </a:xfrm>
          <a:prstGeom prst="straightConnector1">
            <a:avLst/>
          </a:prstGeom>
          <a:ln w="28575">
            <a:solidFill>
              <a:schemeClr val="accent1"/>
            </a:solidFill>
            <a:prstDash val="sysDot"/>
            <a:tailEnd type="arrow"/>
          </a:ln>
          <a:effectLst>
            <a:glow rad="88900">
              <a:schemeClr val="bg1">
                <a:lumMod val="95000"/>
                <a:alpha val="83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B3B8E6B0-C379-4205-A80C-23029266C7DA}"/>
              </a:ext>
            </a:extLst>
          </p:cNvPr>
          <p:cNvSpPr/>
          <p:nvPr/>
        </p:nvSpPr>
        <p:spPr>
          <a:xfrm>
            <a:off x="1998322" y="1787829"/>
            <a:ext cx="2373049" cy="890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75197" y="4168446"/>
            <a:ext cx="936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② </a:t>
            </a:r>
            <a:r>
              <a:rPr lang="en-US" altLang="ko-KR" sz="1200" b="1" dirty="0"/>
              <a:t>Input</a:t>
            </a:r>
          </a:p>
          <a:p>
            <a:r>
              <a:rPr lang="en-US" altLang="ko-KR" sz="1200" b="1" dirty="0"/>
              <a:t>     to Jig</a:t>
            </a:r>
            <a:endParaRPr lang="ko-KR" altLang="en-US" sz="1200" b="1" dirty="0"/>
          </a:p>
        </p:txBody>
      </p:sp>
      <p:sp>
        <p:nvSpPr>
          <p:cNvPr id="63" name="TextBox 62"/>
          <p:cNvSpPr txBox="1"/>
          <p:nvPr/>
        </p:nvSpPr>
        <p:spPr>
          <a:xfrm>
            <a:off x="3576567" y="4808386"/>
            <a:ext cx="202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③ </a:t>
            </a:r>
            <a:r>
              <a:rPr lang="en-US" altLang="ko-KR" sz="1200" b="1" dirty="0"/>
              <a:t>Process</a:t>
            </a:r>
          </a:p>
          <a:p>
            <a:r>
              <a:rPr lang="en-US" altLang="ko-KR" sz="1200" b="1" dirty="0"/>
              <a:t>     (DVLP, Etching, Stripping)</a:t>
            </a:r>
            <a:endParaRPr lang="ko-KR" altLang="en-US" sz="12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4613493" y="4170529"/>
            <a:ext cx="699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④ </a:t>
            </a:r>
            <a:r>
              <a:rPr lang="en-US" altLang="ko-KR" sz="1200" b="1" dirty="0"/>
              <a:t>Rinse</a:t>
            </a:r>
            <a:endParaRPr lang="ko-KR" altLang="en-US" sz="12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1547637" y="4168120"/>
            <a:ext cx="989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① </a:t>
            </a:r>
            <a:r>
              <a:rPr lang="en-US" altLang="ko-KR" sz="1200" b="1" dirty="0"/>
              <a:t>Product</a:t>
            </a:r>
          </a:p>
          <a:p>
            <a:r>
              <a:rPr lang="en-US" altLang="ko-KR" sz="1200" b="1" dirty="0"/>
              <a:t>     Alignment</a:t>
            </a:r>
            <a:endParaRPr lang="ko-KR" altLang="en-US" sz="1200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6640112" y="4172918"/>
            <a:ext cx="1116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⑥ </a:t>
            </a:r>
            <a:r>
              <a:rPr lang="en-US" altLang="ko-KR" sz="1200" b="1" dirty="0"/>
              <a:t>Product Out</a:t>
            </a:r>
          </a:p>
          <a:p>
            <a:r>
              <a:rPr lang="en-US" altLang="ko-KR" sz="1200" b="1" dirty="0"/>
              <a:t>     from Jig</a:t>
            </a:r>
            <a:endParaRPr lang="ko-KR" altLang="en-US" sz="12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8194674" y="4575932"/>
            <a:ext cx="1477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⑦ </a:t>
            </a:r>
            <a:r>
              <a:rPr lang="en-US" altLang="ko-KR" sz="1200" b="1" dirty="0"/>
              <a:t>Product Receiver</a:t>
            </a:r>
            <a:endParaRPr lang="ko-KR" altLang="en-US" sz="1200" b="1" dirty="0"/>
          </a:p>
        </p:txBody>
      </p:sp>
      <p:sp>
        <p:nvSpPr>
          <p:cNvPr id="74" name="타원 73"/>
          <p:cNvSpPr/>
          <p:nvPr/>
        </p:nvSpPr>
        <p:spPr>
          <a:xfrm>
            <a:off x="1633942" y="4643112"/>
            <a:ext cx="168924" cy="14264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/>
          </a:p>
        </p:txBody>
      </p:sp>
      <p:sp>
        <p:nvSpPr>
          <p:cNvPr id="75" name="타원 74"/>
          <p:cNvSpPr/>
          <p:nvPr/>
        </p:nvSpPr>
        <p:spPr>
          <a:xfrm>
            <a:off x="2652493" y="4643112"/>
            <a:ext cx="168924" cy="14264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/>
          </a:p>
        </p:txBody>
      </p:sp>
      <p:sp>
        <p:nvSpPr>
          <p:cNvPr id="76" name="TextBox 75"/>
          <p:cNvSpPr txBox="1"/>
          <p:nvPr/>
        </p:nvSpPr>
        <p:spPr>
          <a:xfrm>
            <a:off x="4081234" y="5786545"/>
            <a:ext cx="1546168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/>
              <a:t>Jig Back</a:t>
            </a:r>
            <a:endParaRPr lang="ko-KR" altLang="en-US" sz="1200" b="1" dirty="0"/>
          </a:p>
        </p:txBody>
      </p:sp>
      <p:sp>
        <p:nvSpPr>
          <p:cNvPr id="77" name="타원 76"/>
          <p:cNvSpPr/>
          <p:nvPr/>
        </p:nvSpPr>
        <p:spPr>
          <a:xfrm>
            <a:off x="4688817" y="4644114"/>
            <a:ext cx="168924" cy="14264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/>
          </a:p>
        </p:txBody>
      </p:sp>
      <p:sp>
        <p:nvSpPr>
          <p:cNvPr id="78" name="타원 77"/>
          <p:cNvSpPr/>
          <p:nvPr/>
        </p:nvSpPr>
        <p:spPr>
          <a:xfrm>
            <a:off x="5709657" y="4643112"/>
            <a:ext cx="168924" cy="14264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/>
          </a:p>
        </p:txBody>
      </p:sp>
      <p:sp>
        <p:nvSpPr>
          <p:cNvPr id="79" name="타원 78"/>
          <p:cNvSpPr/>
          <p:nvPr/>
        </p:nvSpPr>
        <p:spPr>
          <a:xfrm>
            <a:off x="6728062" y="4643112"/>
            <a:ext cx="168924" cy="14264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/>
          </a:p>
        </p:txBody>
      </p:sp>
      <p:sp>
        <p:nvSpPr>
          <p:cNvPr id="83" name="TextBox 82"/>
          <p:cNvSpPr txBox="1"/>
          <p:nvPr/>
        </p:nvSpPr>
        <p:spPr>
          <a:xfrm>
            <a:off x="6641921" y="5769354"/>
            <a:ext cx="1480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⑧ </a:t>
            </a:r>
            <a:r>
              <a:rPr lang="en-US" altLang="ko-KR" sz="1200" b="1" dirty="0"/>
              <a:t>Empty Jig Return</a:t>
            </a:r>
            <a:endParaRPr lang="ko-KR" altLang="en-US" sz="1200" b="1" dirty="0"/>
          </a:p>
        </p:txBody>
      </p:sp>
      <p:sp>
        <p:nvSpPr>
          <p:cNvPr id="84" name="타원 83"/>
          <p:cNvSpPr/>
          <p:nvPr/>
        </p:nvSpPr>
        <p:spPr>
          <a:xfrm>
            <a:off x="6728062" y="5617867"/>
            <a:ext cx="168924" cy="14264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/>
          </a:p>
        </p:txBody>
      </p:sp>
      <p:sp>
        <p:nvSpPr>
          <p:cNvPr id="103" name="TextBox 102"/>
          <p:cNvSpPr txBox="1"/>
          <p:nvPr/>
        </p:nvSpPr>
        <p:spPr>
          <a:xfrm>
            <a:off x="5614820" y="4172534"/>
            <a:ext cx="709451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/>
              <a:t>⑤ </a:t>
            </a:r>
            <a:r>
              <a:rPr lang="en-US" altLang="ko-KR" sz="1200" b="1" dirty="0"/>
              <a:t>Dry</a:t>
            </a:r>
            <a:endParaRPr lang="ko-KR" altLang="en-US" sz="1200" b="1" dirty="0"/>
          </a:p>
        </p:txBody>
      </p:sp>
      <p:sp>
        <p:nvSpPr>
          <p:cNvPr id="105" name="갈매기형 수장 104"/>
          <p:cNvSpPr/>
          <p:nvPr/>
        </p:nvSpPr>
        <p:spPr>
          <a:xfrm rot="5400000">
            <a:off x="7545498" y="5090985"/>
            <a:ext cx="88438" cy="141740"/>
          </a:xfrm>
          <a:prstGeom prst="chevron">
            <a:avLst/>
          </a:prstGeom>
          <a:solidFill>
            <a:srgbClr val="107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>
              <a:solidFill>
                <a:schemeClr val="tx1"/>
              </a:solidFill>
            </a:endParaRPr>
          </a:p>
        </p:txBody>
      </p:sp>
      <p:sp>
        <p:nvSpPr>
          <p:cNvPr id="109" name="갈매기형 수장 108"/>
          <p:cNvSpPr/>
          <p:nvPr/>
        </p:nvSpPr>
        <p:spPr>
          <a:xfrm>
            <a:off x="2183071" y="4656758"/>
            <a:ext cx="88438" cy="141740"/>
          </a:xfrm>
          <a:prstGeom prst="chevron">
            <a:avLst/>
          </a:prstGeom>
          <a:solidFill>
            <a:srgbClr val="107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>
              <a:solidFill>
                <a:schemeClr val="tx1"/>
              </a:solidFill>
            </a:endParaRPr>
          </a:p>
        </p:txBody>
      </p:sp>
      <p:sp>
        <p:nvSpPr>
          <p:cNvPr id="114" name="타원 113"/>
          <p:cNvSpPr/>
          <p:nvPr/>
        </p:nvSpPr>
        <p:spPr>
          <a:xfrm>
            <a:off x="3671044" y="4643112"/>
            <a:ext cx="168924" cy="142640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/>
          </a:p>
        </p:txBody>
      </p:sp>
      <p:sp>
        <p:nvSpPr>
          <p:cNvPr id="115" name="갈매기형 수장 114"/>
          <p:cNvSpPr/>
          <p:nvPr/>
        </p:nvSpPr>
        <p:spPr>
          <a:xfrm>
            <a:off x="3201622" y="4651233"/>
            <a:ext cx="88438" cy="141740"/>
          </a:xfrm>
          <a:prstGeom prst="chevron">
            <a:avLst/>
          </a:prstGeom>
          <a:solidFill>
            <a:srgbClr val="107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>
              <a:solidFill>
                <a:schemeClr val="tx1"/>
              </a:solidFill>
            </a:endParaRPr>
          </a:p>
        </p:txBody>
      </p:sp>
      <p:sp>
        <p:nvSpPr>
          <p:cNvPr id="116" name="갈매기형 수장 115"/>
          <p:cNvSpPr/>
          <p:nvPr/>
        </p:nvSpPr>
        <p:spPr>
          <a:xfrm>
            <a:off x="4216710" y="4653209"/>
            <a:ext cx="88438" cy="141740"/>
          </a:xfrm>
          <a:prstGeom prst="chevron">
            <a:avLst/>
          </a:prstGeom>
          <a:solidFill>
            <a:srgbClr val="107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>
              <a:solidFill>
                <a:schemeClr val="tx1"/>
              </a:solidFill>
            </a:endParaRPr>
          </a:p>
        </p:txBody>
      </p:sp>
      <p:sp>
        <p:nvSpPr>
          <p:cNvPr id="117" name="갈매기형 수장 116"/>
          <p:cNvSpPr/>
          <p:nvPr/>
        </p:nvSpPr>
        <p:spPr>
          <a:xfrm>
            <a:off x="5243035" y="4651185"/>
            <a:ext cx="88438" cy="141740"/>
          </a:xfrm>
          <a:prstGeom prst="chevron">
            <a:avLst/>
          </a:prstGeom>
          <a:solidFill>
            <a:srgbClr val="107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>
              <a:solidFill>
                <a:schemeClr val="tx1"/>
              </a:solidFill>
            </a:endParaRPr>
          </a:p>
        </p:txBody>
      </p:sp>
      <p:sp>
        <p:nvSpPr>
          <p:cNvPr id="118" name="갈매기형 수장 117"/>
          <p:cNvSpPr/>
          <p:nvPr/>
        </p:nvSpPr>
        <p:spPr>
          <a:xfrm>
            <a:off x="6250349" y="4649821"/>
            <a:ext cx="88438" cy="141740"/>
          </a:xfrm>
          <a:prstGeom prst="chevron">
            <a:avLst/>
          </a:prstGeom>
          <a:solidFill>
            <a:srgbClr val="107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90" b="1">
              <a:solidFill>
                <a:schemeClr val="tx1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4124035" y="5620221"/>
            <a:ext cx="362226" cy="144650"/>
            <a:chOff x="4200480" y="6162845"/>
            <a:chExt cx="362226" cy="144650"/>
          </a:xfrm>
        </p:grpSpPr>
        <p:sp>
          <p:nvSpPr>
            <p:cNvPr id="111" name="갈매기형 수장 110"/>
            <p:cNvSpPr/>
            <p:nvPr/>
          </p:nvSpPr>
          <p:spPr>
            <a:xfrm rot="10966980">
              <a:off x="4411150" y="6164909"/>
              <a:ext cx="88438" cy="141740"/>
            </a:xfrm>
            <a:prstGeom prst="chevron">
              <a:avLst/>
            </a:prstGeom>
            <a:solidFill>
              <a:srgbClr val="107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90" b="1">
                <a:solidFill>
                  <a:schemeClr val="tx1"/>
                </a:solidFill>
              </a:endParaRPr>
            </a:p>
          </p:txBody>
        </p:sp>
        <p:sp>
          <p:nvSpPr>
            <p:cNvPr id="108" name="갈매기형 수장 107"/>
            <p:cNvSpPr/>
            <p:nvPr/>
          </p:nvSpPr>
          <p:spPr>
            <a:xfrm rot="10800000">
              <a:off x="4343186" y="6165755"/>
              <a:ext cx="88438" cy="141740"/>
            </a:xfrm>
            <a:prstGeom prst="chevron">
              <a:avLst/>
            </a:prstGeom>
            <a:solidFill>
              <a:srgbClr val="107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90" b="1">
                <a:solidFill>
                  <a:schemeClr val="tx1"/>
                </a:solidFill>
              </a:endParaRPr>
            </a:p>
          </p:txBody>
        </p:sp>
        <p:sp>
          <p:nvSpPr>
            <p:cNvPr id="112" name="갈매기형 수장 111"/>
            <p:cNvSpPr/>
            <p:nvPr/>
          </p:nvSpPr>
          <p:spPr>
            <a:xfrm rot="10800000">
              <a:off x="4271833" y="6162845"/>
              <a:ext cx="88438" cy="141740"/>
            </a:xfrm>
            <a:prstGeom prst="chevron">
              <a:avLst/>
            </a:prstGeom>
            <a:solidFill>
              <a:srgbClr val="107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90" b="1">
                <a:solidFill>
                  <a:schemeClr val="tx1"/>
                </a:solidFill>
              </a:endParaRPr>
            </a:p>
          </p:txBody>
        </p:sp>
        <p:sp>
          <p:nvSpPr>
            <p:cNvPr id="113" name="갈매기형 수장 112"/>
            <p:cNvSpPr/>
            <p:nvPr/>
          </p:nvSpPr>
          <p:spPr>
            <a:xfrm rot="10800000">
              <a:off x="4200480" y="6164359"/>
              <a:ext cx="88438" cy="141740"/>
            </a:xfrm>
            <a:prstGeom prst="chevron">
              <a:avLst/>
            </a:prstGeom>
            <a:solidFill>
              <a:srgbClr val="107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90" b="1">
                <a:solidFill>
                  <a:schemeClr val="tx1"/>
                </a:solidFill>
              </a:endParaRPr>
            </a:p>
          </p:txBody>
        </p:sp>
        <p:sp>
          <p:nvSpPr>
            <p:cNvPr id="119" name="갈매기형 수장 118"/>
            <p:cNvSpPr/>
            <p:nvPr/>
          </p:nvSpPr>
          <p:spPr>
            <a:xfrm rot="10966980">
              <a:off x="4474268" y="6164908"/>
              <a:ext cx="88438" cy="141740"/>
            </a:xfrm>
            <a:prstGeom prst="chevron">
              <a:avLst/>
            </a:prstGeom>
            <a:solidFill>
              <a:srgbClr val="1071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5991" tIns="47995" rIns="95991" bIns="4799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sz="1890" b="1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1401617" y="2775101"/>
            <a:ext cx="316787" cy="365529"/>
            <a:chOff x="736905" y="3263496"/>
            <a:chExt cx="316787" cy="365529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76214630-3B88-438E-8A18-BD34B36E30A5}"/>
                </a:ext>
              </a:extLst>
            </p:cNvPr>
            <p:cNvSpPr/>
            <p:nvPr/>
          </p:nvSpPr>
          <p:spPr>
            <a:xfrm>
              <a:off x="736905" y="3263496"/>
              <a:ext cx="316787" cy="365529"/>
            </a:xfrm>
            <a:prstGeom prst="rect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defRPr/>
              </a:pPr>
              <a:endParaRPr lang="ko-KR" altLang="en-US" sz="11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70033" y="3307760"/>
              <a:ext cx="2505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rgbClr val="0000FF"/>
                  </a:solidFill>
                </a:rPr>
                <a:t>①</a:t>
              </a:r>
            </a:p>
          </p:txBody>
        </p:sp>
      </p:grpSp>
      <p:grpSp>
        <p:nvGrpSpPr>
          <p:cNvPr id="123" name="그룹 122"/>
          <p:cNvGrpSpPr/>
          <p:nvPr/>
        </p:nvGrpSpPr>
        <p:grpSpPr>
          <a:xfrm>
            <a:off x="1811323" y="3143629"/>
            <a:ext cx="316787" cy="365529"/>
            <a:chOff x="736905" y="3263496"/>
            <a:chExt cx="316787" cy="365529"/>
          </a:xfrm>
        </p:grpSpPr>
        <p:sp>
          <p:nvSpPr>
            <p:cNvPr id="124" name="직사각형 123">
              <a:extLst>
                <a:ext uri="{FF2B5EF4-FFF2-40B4-BE49-F238E27FC236}">
                  <a16:creationId xmlns:a16="http://schemas.microsoft.com/office/drawing/2014/main" id="{76214630-3B88-438E-8A18-BD34B36E30A5}"/>
                </a:ext>
              </a:extLst>
            </p:cNvPr>
            <p:cNvSpPr/>
            <p:nvPr/>
          </p:nvSpPr>
          <p:spPr>
            <a:xfrm>
              <a:off x="736905" y="3263496"/>
              <a:ext cx="316787" cy="365529"/>
            </a:xfrm>
            <a:prstGeom prst="rect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defRPr/>
              </a:pPr>
              <a:endParaRPr lang="ko-KR" altLang="en-US" sz="11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770033" y="3307760"/>
              <a:ext cx="2505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rgbClr val="0000FF"/>
                  </a:solidFill>
                </a:rPr>
                <a:t>②</a:t>
              </a:r>
            </a:p>
          </p:txBody>
        </p:sp>
      </p:grpSp>
      <p:grpSp>
        <p:nvGrpSpPr>
          <p:cNvPr id="126" name="그룹 125"/>
          <p:cNvGrpSpPr/>
          <p:nvPr/>
        </p:nvGrpSpPr>
        <p:grpSpPr>
          <a:xfrm>
            <a:off x="4008413" y="3266961"/>
            <a:ext cx="316787" cy="365529"/>
            <a:chOff x="736905" y="3263496"/>
            <a:chExt cx="316787" cy="365529"/>
          </a:xfrm>
        </p:grpSpPr>
        <p:sp>
          <p:nvSpPr>
            <p:cNvPr id="127" name="직사각형 126">
              <a:extLst>
                <a:ext uri="{FF2B5EF4-FFF2-40B4-BE49-F238E27FC236}">
                  <a16:creationId xmlns:a16="http://schemas.microsoft.com/office/drawing/2014/main" id="{76214630-3B88-438E-8A18-BD34B36E30A5}"/>
                </a:ext>
              </a:extLst>
            </p:cNvPr>
            <p:cNvSpPr/>
            <p:nvPr/>
          </p:nvSpPr>
          <p:spPr>
            <a:xfrm>
              <a:off x="736905" y="3263496"/>
              <a:ext cx="316787" cy="365529"/>
            </a:xfrm>
            <a:prstGeom prst="rect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defRPr/>
              </a:pPr>
              <a:endParaRPr lang="ko-KR" altLang="en-US" sz="11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70033" y="3307760"/>
              <a:ext cx="2505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rgbClr val="0000FF"/>
                  </a:solidFill>
                </a:rPr>
                <a:t>③</a:t>
              </a:r>
            </a:p>
          </p:txBody>
        </p:sp>
      </p:grpSp>
      <p:grpSp>
        <p:nvGrpSpPr>
          <p:cNvPr id="129" name="그룹 128"/>
          <p:cNvGrpSpPr/>
          <p:nvPr/>
        </p:nvGrpSpPr>
        <p:grpSpPr>
          <a:xfrm>
            <a:off x="5154756" y="3266959"/>
            <a:ext cx="316787" cy="365529"/>
            <a:chOff x="736905" y="3263496"/>
            <a:chExt cx="316787" cy="365529"/>
          </a:xfrm>
        </p:grpSpPr>
        <p:sp>
          <p:nvSpPr>
            <p:cNvPr id="130" name="직사각형 129">
              <a:extLst>
                <a:ext uri="{FF2B5EF4-FFF2-40B4-BE49-F238E27FC236}">
                  <a16:creationId xmlns:a16="http://schemas.microsoft.com/office/drawing/2014/main" id="{76214630-3B88-438E-8A18-BD34B36E30A5}"/>
                </a:ext>
              </a:extLst>
            </p:cNvPr>
            <p:cNvSpPr/>
            <p:nvPr/>
          </p:nvSpPr>
          <p:spPr>
            <a:xfrm>
              <a:off x="736905" y="3263496"/>
              <a:ext cx="316787" cy="365529"/>
            </a:xfrm>
            <a:prstGeom prst="rect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defRPr/>
              </a:pPr>
              <a:endParaRPr lang="ko-KR" altLang="en-US" sz="11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770033" y="3307760"/>
              <a:ext cx="2505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rgbClr val="0000FF"/>
                  </a:solidFill>
                </a:rPr>
                <a:t>④</a:t>
              </a:r>
            </a:p>
          </p:txBody>
        </p:sp>
      </p:grpSp>
      <p:grpSp>
        <p:nvGrpSpPr>
          <p:cNvPr id="133" name="그룹 132"/>
          <p:cNvGrpSpPr/>
          <p:nvPr/>
        </p:nvGrpSpPr>
        <p:grpSpPr>
          <a:xfrm>
            <a:off x="6245419" y="3266957"/>
            <a:ext cx="316787" cy="365529"/>
            <a:chOff x="736905" y="3263496"/>
            <a:chExt cx="316787" cy="365529"/>
          </a:xfrm>
        </p:grpSpPr>
        <p:sp>
          <p:nvSpPr>
            <p:cNvPr id="134" name="직사각형 133">
              <a:extLst>
                <a:ext uri="{FF2B5EF4-FFF2-40B4-BE49-F238E27FC236}">
                  <a16:creationId xmlns:a16="http://schemas.microsoft.com/office/drawing/2014/main" id="{76214630-3B88-438E-8A18-BD34B36E30A5}"/>
                </a:ext>
              </a:extLst>
            </p:cNvPr>
            <p:cNvSpPr/>
            <p:nvPr/>
          </p:nvSpPr>
          <p:spPr>
            <a:xfrm>
              <a:off x="736905" y="3263496"/>
              <a:ext cx="316787" cy="365529"/>
            </a:xfrm>
            <a:prstGeom prst="rect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defRPr/>
              </a:pPr>
              <a:endParaRPr lang="ko-KR" altLang="en-US" sz="11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70033" y="3307760"/>
              <a:ext cx="2505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rgbClr val="0000FF"/>
                  </a:solidFill>
                </a:rPr>
                <a:t>⑤</a:t>
              </a:r>
            </a:p>
          </p:txBody>
        </p:sp>
      </p:grpSp>
      <p:grpSp>
        <p:nvGrpSpPr>
          <p:cNvPr id="136" name="그룹 135"/>
          <p:cNvGrpSpPr/>
          <p:nvPr/>
        </p:nvGrpSpPr>
        <p:grpSpPr>
          <a:xfrm>
            <a:off x="7018351" y="2917158"/>
            <a:ext cx="316787" cy="365529"/>
            <a:chOff x="736905" y="3263496"/>
            <a:chExt cx="316787" cy="365529"/>
          </a:xfrm>
        </p:grpSpPr>
        <p:sp>
          <p:nvSpPr>
            <p:cNvPr id="137" name="직사각형 136">
              <a:extLst>
                <a:ext uri="{FF2B5EF4-FFF2-40B4-BE49-F238E27FC236}">
                  <a16:creationId xmlns:a16="http://schemas.microsoft.com/office/drawing/2014/main" id="{76214630-3B88-438E-8A18-BD34B36E30A5}"/>
                </a:ext>
              </a:extLst>
            </p:cNvPr>
            <p:cNvSpPr/>
            <p:nvPr/>
          </p:nvSpPr>
          <p:spPr>
            <a:xfrm>
              <a:off x="736905" y="3263496"/>
              <a:ext cx="316787" cy="365529"/>
            </a:xfrm>
            <a:prstGeom prst="rect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defRPr/>
              </a:pPr>
              <a:endParaRPr lang="ko-KR" altLang="en-US" sz="11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70033" y="3307760"/>
              <a:ext cx="2505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rgbClr val="0000FF"/>
                  </a:solidFill>
                </a:rPr>
                <a:t>⑥</a:t>
              </a:r>
            </a:p>
          </p:txBody>
        </p:sp>
      </p:grpSp>
      <p:grpSp>
        <p:nvGrpSpPr>
          <p:cNvPr id="139" name="그룹 138"/>
          <p:cNvGrpSpPr/>
          <p:nvPr/>
        </p:nvGrpSpPr>
        <p:grpSpPr>
          <a:xfrm>
            <a:off x="8295903" y="2771531"/>
            <a:ext cx="316787" cy="365529"/>
            <a:chOff x="736905" y="3263496"/>
            <a:chExt cx="316787" cy="365529"/>
          </a:xfrm>
        </p:grpSpPr>
        <p:sp>
          <p:nvSpPr>
            <p:cNvPr id="140" name="직사각형 139">
              <a:extLst>
                <a:ext uri="{FF2B5EF4-FFF2-40B4-BE49-F238E27FC236}">
                  <a16:creationId xmlns:a16="http://schemas.microsoft.com/office/drawing/2014/main" id="{76214630-3B88-438E-8A18-BD34B36E30A5}"/>
                </a:ext>
              </a:extLst>
            </p:cNvPr>
            <p:cNvSpPr/>
            <p:nvPr/>
          </p:nvSpPr>
          <p:spPr>
            <a:xfrm>
              <a:off x="736905" y="3263496"/>
              <a:ext cx="316787" cy="365529"/>
            </a:xfrm>
            <a:prstGeom prst="rect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defRPr/>
              </a:pPr>
              <a:endParaRPr lang="ko-KR" altLang="en-US" sz="11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770033" y="3307760"/>
              <a:ext cx="2505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rgbClr val="0000FF"/>
                  </a:solidFill>
                </a:rPr>
                <a:t>⑦</a:t>
              </a:r>
            </a:p>
          </p:txBody>
        </p:sp>
      </p:grpSp>
      <p:sp>
        <p:nvSpPr>
          <p:cNvPr id="10" name="오른쪽 화살표 9"/>
          <p:cNvSpPr/>
          <p:nvPr/>
        </p:nvSpPr>
        <p:spPr>
          <a:xfrm>
            <a:off x="7725098" y="2793661"/>
            <a:ext cx="461381" cy="32126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42" name="그룹 141"/>
          <p:cNvGrpSpPr/>
          <p:nvPr/>
        </p:nvGrpSpPr>
        <p:grpSpPr>
          <a:xfrm>
            <a:off x="7018351" y="3329953"/>
            <a:ext cx="316787" cy="365529"/>
            <a:chOff x="736905" y="3263496"/>
            <a:chExt cx="316787" cy="365529"/>
          </a:xfrm>
        </p:grpSpPr>
        <p:sp>
          <p:nvSpPr>
            <p:cNvPr id="143" name="직사각형 142">
              <a:extLst>
                <a:ext uri="{FF2B5EF4-FFF2-40B4-BE49-F238E27FC236}">
                  <a16:creationId xmlns:a16="http://schemas.microsoft.com/office/drawing/2014/main" id="{76214630-3B88-438E-8A18-BD34B36E30A5}"/>
                </a:ext>
              </a:extLst>
            </p:cNvPr>
            <p:cNvSpPr/>
            <p:nvPr/>
          </p:nvSpPr>
          <p:spPr>
            <a:xfrm>
              <a:off x="736905" y="3263496"/>
              <a:ext cx="316787" cy="365529"/>
            </a:xfrm>
            <a:prstGeom prst="rect">
              <a:avLst/>
            </a:prstGeom>
            <a:ln w="25400">
              <a:solidFill>
                <a:srgbClr val="FF0000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>
              <a:lvl1pPr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1pPr>
              <a:lvl2pPr marL="742950" indent="-28575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2pPr>
              <a:lvl3pPr marL="11430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3pPr>
              <a:lvl4pPr marL="16002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4pPr>
              <a:lvl5pPr marL="2057400" indent="-228600" latinLnBrk="1"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굴림" panose="020B0600000101010101" pitchFamily="50" charset="-127"/>
                  <a:ea typeface="굴림" panose="020B0600000101010101" pitchFamily="50" charset="-127"/>
                </a:defRPr>
              </a:lvl9pPr>
            </a:lstStyle>
            <a:p>
              <a:pPr algn="ctr" eaLnBrk="1" hangingPunct="1">
                <a:defRPr/>
              </a:pPr>
              <a:endParaRPr lang="ko-KR" altLang="en-US" sz="1100" b="1">
                <a:solidFill>
                  <a:srgbClr val="000000"/>
                </a:solidFill>
                <a:latin typeface="나눔고딕" panose="020D0604000000000000" pitchFamily="50" charset="-127"/>
                <a:ea typeface="나눔고딕" panose="020D0604000000000000" pitchFamily="50" charset="-127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770033" y="3307760"/>
              <a:ext cx="2505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solidFill>
                    <a:srgbClr val="0000FF"/>
                  </a:solidFill>
                </a:rPr>
                <a:t>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5567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C4FB3E1-6832-4F4C-B19D-69A845FDC310}"/>
              </a:ext>
            </a:extLst>
          </p:cNvPr>
          <p:cNvSpPr txBox="1"/>
          <p:nvPr/>
        </p:nvSpPr>
        <p:spPr>
          <a:xfrm>
            <a:off x="4078020" y="4387436"/>
            <a:ext cx="247645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600" b="1" dirty="0">
                <a:solidFill>
                  <a:srgbClr val="0000FF"/>
                </a:solidFill>
              </a:rPr>
              <a:t>More Smaller</a:t>
            </a:r>
          </a:p>
          <a:p>
            <a:pPr algn="r">
              <a:lnSpc>
                <a:spcPct val="150000"/>
              </a:lnSpc>
            </a:pPr>
            <a:r>
              <a:rPr lang="ko-KR" altLang="en-US" sz="1200" b="1" dirty="0"/>
              <a:t>기존 자사 제품 대비 </a:t>
            </a:r>
            <a:r>
              <a:rPr lang="en-US" altLang="ko-KR" sz="1200" b="1" dirty="0"/>
              <a:t>2/3 </a:t>
            </a:r>
            <a:r>
              <a:rPr lang="ko-KR" altLang="en-US" sz="1200" b="1" dirty="0"/>
              <a:t>공간 축소</a:t>
            </a:r>
            <a:endParaRPr lang="da-DK" altLang="ko-KR" sz="1200" b="1" dirty="0"/>
          </a:p>
          <a:p>
            <a:pPr algn="r">
              <a:lnSpc>
                <a:spcPct val="150000"/>
              </a:lnSpc>
            </a:pPr>
            <a:r>
              <a:rPr lang="ko-KR" altLang="en-US" sz="1200" dirty="0"/>
              <a:t>편이성과 </a:t>
            </a:r>
            <a:r>
              <a:rPr lang="ko-KR" altLang="en-US" sz="1200" dirty="0" err="1"/>
              <a:t>세척력을</a:t>
            </a:r>
            <a:r>
              <a:rPr lang="ko-KR" altLang="en-US" sz="1200" dirty="0"/>
              <a:t> 고려한 설계</a:t>
            </a:r>
            <a:endParaRPr lang="en-US" altLang="ko-KR" sz="1200" dirty="0"/>
          </a:p>
          <a:p>
            <a:pPr algn="r">
              <a:lnSpc>
                <a:spcPct val="150000"/>
              </a:lnSpc>
            </a:pPr>
            <a:r>
              <a:rPr lang="ko-KR" altLang="en-US" sz="1200" dirty="0"/>
              <a:t>수직 </a:t>
            </a:r>
            <a:r>
              <a:rPr lang="en-US" altLang="ko-KR" sz="1200" dirty="0"/>
              <a:t>Pump &amp; Filter </a:t>
            </a:r>
            <a:r>
              <a:rPr lang="ko-KR" altLang="en-US" sz="1200" dirty="0"/>
              <a:t>적용</a:t>
            </a:r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867079B4-A3E5-4A60-BEA2-74E33DD44121}"/>
              </a:ext>
            </a:extLst>
          </p:cNvPr>
          <p:cNvCxnSpPr/>
          <p:nvPr/>
        </p:nvCxnSpPr>
        <p:spPr>
          <a:xfrm>
            <a:off x="6742999" y="3948348"/>
            <a:ext cx="0" cy="2056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6D941DA-EA1C-46A3-BF2C-BD2EBB92E7CC}"/>
              </a:ext>
            </a:extLst>
          </p:cNvPr>
          <p:cNvSpPr txBox="1"/>
          <p:nvPr/>
        </p:nvSpPr>
        <p:spPr>
          <a:xfrm>
            <a:off x="6998367" y="4387436"/>
            <a:ext cx="212340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600" b="1" dirty="0">
                <a:solidFill>
                  <a:srgbClr val="0000FF"/>
                </a:solidFill>
              </a:rPr>
              <a:t>More Stable</a:t>
            </a:r>
          </a:p>
          <a:p>
            <a:pPr algn="r">
              <a:lnSpc>
                <a:spcPct val="150000"/>
              </a:lnSpc>
            </a:pPr>
            <a:r>
              <a:rPr lang="da-DK" altLang="ko-KR" sz="1200" b="1" dirty="0"/>
              <a:t>Slip </a:t>
            </a:r>
            <a:r>
              <a:rPr lang="ko-KR" altLang="en-US" sz="1200" b="1" dirty="0"/>
              <a:t>없는 구동성 </a:t>
            </a:r>
            <a:r>
              <a:rPr lang="en-US" altLang="ko-KR" sz="1200" b="1" dirty="0"/>
              <a:t>/ V Roller</a:t>
            </a:r>
          </a:p>
          <a:p>
            <a:pPr algn="r">
              <a:lnSpc>
                <a:spcPct val="150000"/>
              </a:lnSpc>
            </a:pPr>
            <a:r>
              <a:rPr lang="ko-KR" altLang="en-US" sz="1200" dirty="0"/>
              <a:t>특수 소재 </a:t>
            </a:r>
            <a:r>
              <a:rPr lang="en-US" altLang="ko-KR" sz="1200" dirty="0"/>
              <a:t>Gear / Particle </a:t>
            </a:r>
            <a:r>
              <a:rPr lang="ko-KR" altLang="en-US" sz="1200" dirty="0"/>
              <a:t>최소</a:t>
            </a:r>
            <a:endParaRPr lang="en-US" altLang="ko-KR" sz="1200" dirty="0"/>
          </a:p>
          <a:p>
            <a:pPr algn="r">
              <a:lnSpc>
                <a:spcPct val="150000"/>
              </a:lnSpc>
            </a:pPr>
            <a:r>
              <a:rPr lang="en-US" altLang="ko-KR" sz="1200" dirty="0"/>
              <a:t>AS </a:t>
            </a:r>
            <a:r>
              <a:rPr lang="ko-KR" altLang="en-US" sz="1200" dirty="0"/>
              <a:t>감소</a:t>
            </a:r>
            <a:r>
              <a:rPr lang="en-US" altLang="ko-KR" sz="1200" dirty="0"/>
              <a:t>, </a:t>
            </a:r>
            <a:r>
              <a:rPr lang="ko-KR" altLang="en-US" sz="1200" dirty="0"/>
              <a:t>관리 운영비용 절감</a:t>
            </a:r>
          </a:p>
        </p:txBody>
      </p: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FF345EBD-5E94-4FCA-BFDE-CC9653BE9689}"/>
              </a:ext>
            </a:extLst>
          </p:cNvPr>
          <p:cNvCxnSpPr/>
          <p:nvPr/>
        </p:nvCxnSpPr>
        <p:spPr>
          <a:xfrm>
            <a:off x="9308718" y="3948348"/>
            <a:ext cx="0" cy="2056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2F6421-2DEA-41FB-AA7B-52F8237A2982}"/>
              </a:ext>
            </a:extLst>
          </p:cNvPr>
          <p:cNvSpPr txBox="1"/>
          <p:nvPr/>
        </p:nvSpPr>
        <p:spPr>
          <a:xfrm>
            <a:off x="9230884" y="4387436"/>
            <a:ext cx="262778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ko-KR" sz="1600" b="1" dirty="0">
                <a:solidFill>
                  <a:srgbClr val="0000FF"/>
                </a:solidFill>
              </a:rPr>
              <a:t>Improve CPK</a:t>
            </a:r>
          </a:p>
          <a:p>
            <a:pPr algn="r">
              <a:lnSpc>
                <a:spcPct val="150000"/>
              </a:lnSpc>
            </a:pPr>
            <a:r>
              <a:rPr lang="ko-KR" altLang="en-US" sz="1200" dirty="0"/>
              <a:t>원형 </a:t>
            </a:r>
            <a:r>
              <a:rPr lang="en-US" altLang="ko-KR" sz="1200" dirty="0"/>
              <a:t>Jig </a:t>
            </a:r>
            <a:r>
              <a:rPr lang="ko-KR" altLang="en-US" sz="1200" dirty="0"/>
              <a:t>구조 </a:t>
            </a:r>
            <a:r>
              <a:rPr lang="en-US" altLang="ko-KR" sz="1200" dirty="0"/>
              <a:t>/ </a:t>
            </a:r>
            <a:r>
              <a:rPr lang="ko-KR" altLang="en-US" sz="1200" dirty="0"/>
              <a:t>액 고임 최소</a:t>
            </a:r>
            <a:endParaRPr lang="en-US" altLang="ko-KR" sz="1200" dirty="0"/>
          </a:p>
          <a:p>
            <a:pPr algn="r">
              <a:lnSpc>
                <a:spcPct val="150000"/>
              </a:lnSpc>
            </a:pPr>
            <a:r>
              <a:rPr lang="ko-KR" altLang="en-US" sz="1200" b="1" dirty="0"/>
              <a:t>일체형 </a:t>
            </a:r>
            <a:r>
              <a:rPr lang="en-US" altLang="ko-KR" sz="1200" b="1" dirty="0"/>
              <a:t>Clamp / </a:t>
            </a:r>
            <a:r>
              <a:rPr lang="ko-KR" altLang="en-US" sz="1200" b="1" dirty="0" err="1"/>
              <a:t>액절</a:t>
            </a:r>
            <a:r>
              <a:rPr lang="ko-KR" altLang="en-US" sz="1200" b="1" dirty="0"/>
              <a:t> 효과 </a:t>
            </a:r>
            <a:r>
              <a:rPr lang="en-US" altLang="ko-KR" sz="1200" b="1" dirty="0"/>
              <a:t>(</a:t>
            </a:r>
            <a:r>
              <a:rPr lang="ko-KR" altLang="en-US" sz="1200" b="1" dirty="0">
                <a:solidFill>
                  <a:srgbClr val="FF0000"/>
                </a:solidFill>
              </a:rPr>
              <a:t>♥</a:t>
            </a:r>
            <a:r>
              <a:rPr lang="ko-KR" altLang="en-US" sz="1200" b="1" dirty="0"/>
              <a:t> 특허</a:t>
            </a:r>
            <a:r>
              <a:rPr lang="en-US" altLang="ko-KR" sz="1200" b="1" dirty="0"/>
              <a:t>)</a:t>
            </a:r>
          </a:p>
          <a:p>
            <a:pPr algn="r">
              <a:lnSpc>
                <a:spcPct val="150000"/>
              </a:lnSpc>
            </a:pPr>
            <a:r>
              <a:rPr lang="ko-KR" altLang="en-US" sz="1200" dirty="0"/>
              <a:t>판 스프링 </a:t>
            </a:r>
            <a:r>
              <a:rPr lang="en-US" altLang="ko-KR" sz="1200" dirty="0"/>
              <a:t>/ </a:t>
            </a:r>
            <a:r>
              <a:rPr lang="ko-KR" altLang="en-US" sz="1200" dirty="0" err="1"/>
              <a:t>파지력</a:t>
            </a:r>
            <a:r>
              <a:rPr lang="ko-KR" altLang="en-US" sz="1200" dirty="0"/>
              <a:t> 및 </a:t>
            </a:r>
            <a:r>
              <a:rPr lang="en-US" altLang="ko-KR" sz="1200" dirty="0"/>
              <a:t>Spring </a:t>
            </a:r>
            <a:r>
              <a:rPr lang="ko-KR" altLang="en-US" sz="1200" dirty="0"/>
              <a:t>수명 </a:t>
            </a:r>
            <a:r>
              <a:rPr lang="en-US" altLang="ko-KR" sz="1200" dirty="0"/>
              <a:t>Up</a:t>
            </a:r>
            <a:endParaRPr lang="ko-KR" altLang="en-US" sz="1200" dirty="0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92DEEA89-B33A-4058-8896-957630260B2E}"/>
              </a:ext>
            </a:extLst>
          </p:cNvPr>
          <p:cNvCxnSpPr/>
          <p:nvPr/>
        </p:nvCxnSpPr>
        <p:spPr>
          <a:xfrm>
            <a:off x="11872532" y="3948348"/>
            <a:ext cx="0" cy="20569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A44116-A28E-48F6-974F-49AEB698FE0C}"/>
              </a:ext>
            </a:extLst>
          </p:cNvPr>
          <p:cNvSpPr txBox="1"/>
          <p:nvPr/>
        </p:nvSpPr>
        <p:spPr>
          <a:xfrm>
            <a:off x="452643" y="3036053"/>
            <a:ext cx="3433670" cy="141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000" b="1" dirty="0">
                <a:latin typeface="+mn-ea"/>
              </a:rPr>
              <a:t>HS-1000 CFVP </a:t>
            </a:r>
            <a:r>
              <a:rPr kumimoji="1" lang="ko-KR" altLang="en-US" sz="2000" b="1" dirty="0">
                <a:latin typeface="+mn-ea"/>
              </a:rPr>
              <a:t>의 안정성과</a:t>
            </a:r>
            <a:endParaRPr kumimoji="1" lang="en-US" altLang="ko-KR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2000" b="1" dirty="0">
                <a:latin typeface="+mn-ea"/>
              </a:rPr>
              <a:t>편의성을 위해 다양한</a:t>
            </a:r>
            <a:endParaRPr kumimoji="1" lang="en-US" altLang="ko-KR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ko-KR" sz="2000" b="1" dirty="0">
                <a:latin typeface="+mn-ea"/>
              </a:rPr>
              <a:t>Device </a:t>
            </a:r>
            <a:r>
              <a:rPr kumimoji="1" lang="ko-KR" altLang="en-US" sz="2000" b="1" dirty="0">
                <a:latin typeface="+mn-ea"/>
              </a:rPr>
              <a:t>를 적용</a:t>
            </a:r>
            <a:r>
              <a:rPr kumimoji="1" lang="en-US" altLang="ko-KR" sz="2000" b="1" dirty="0">
                <a:latin typeface="+mn-ea"/>
              </a:rPr>
              <a:t> </a:t>
            </a:r>
            <a:r>
              <a:rPr kumimoji="1" lang="ko-KR" altLang="en-US" sz="2000" b="1" dirty="0">
                <a:latin typeface="+mn-ea"/>
              </a:rPr>
              <a:t>하였습니다</a:t>
            </a:r>
            <a:r>
              <a:rPr kumimoji="1" lang="en-US" altLang="ko-KR" sz="2000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id="{5398BAF3-0616-498D-AC35-F4CB4767C9AB}"/>
              </a:ext>
            </a:extLst>
          </p:cNvPr>
          <p:cNvSpPr/>
          <p:nvPr/>
        </p:nvSpPr>
        <p:spPr>
          <a:xfrm>
            <a:off x="0" y="0"/>
            <a:ext cx="270463" cy="3036053"/>
          </a:xfrm>
          <a:custGeom>
            <a:avLst/>
            <a:gdLst>
              <a:gd name="connsiteX0" fmla="*/ 0 w 235174"/>
              <a:gd name="connsiteY0" fmla="*/ 0 h 2639920"/>
              <a:gd name="connsiteX1" fmla="*/ 235174 w 235174"/>
              <a:gd name="connsiteY1" fmla="*/ 0 h 2639920"/>
              <a:gd name="connsiteX2" fmla="*/ 235174 w 235174"/>
              <a:gd name="connsiteY2" fmla="*/ 2404746 h 2639920"/>
              <a:gd name="connsiteX3" fmla="*/ 0 w 235174"/>
              <a:gd name="connsiteY3" fmla="*/ 2639920 h 2639920"/>
              <a:gd name="connsiteX4" fmla="*/ 0 w 235174"/>
              <a:gd name="connsiteY4" fmla="*/ 2169572 h 263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74" h="2639920">
                <a:moveTo>
                  <a:pt x="0" y="0"/>
                </a:moveTo>
                <a:lnTo>
                  <a:pt x="235174" y="0"/>
                </a:lnTo>
                <a:lnTo>
                  <a:pt x="235174" y="2404746"/>
                </a:lnTo>
                <a:lnTo>
                  <a:pt x="0" y="2639920"/>
                </a:lnTo>
                <a:lnTo>
                  <a:pt x="0" y="216957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72B99-1C5E-48DF-9D5E-55B0220FA09D}"/>
              </a:ext>
            </a:extLst>
          </p:cNvPr>
          <p:cNvSpPr txBox="1"/>
          <p:nvPr/>
        </p:nvSpPr>
        <p:spPr>
          <a:xfrm>
            <a:off x="194576" y="235916"/>
            <a:ext cx="643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</a:rPr>
              <a:t>3. Advanced HS-1000 CFVP</a:t>
            </a:r>
          </a:p>
        </p:txBody>
      </p:sp>
      <p:pic>
        <p:nvPicPr>
          <p:cNvPr id="16" name="그림 15" descr="텍스트, 기기, 밀러이(가) 표시된 사진&#10;&#10;자동 생성된 설명">
            <a:extLst>
              <a:ext uri="{FF2B5EF4-FFF2-40B4-BE49-F238E27FC236}">
                <a16:creationId xmlns:a16="http://schemas.microsoft.com/office/drawing/2014/main" id="{D4E6D145-E762-4356-B70C-8EC483BB58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 t="15640" r="12906" b="3027"/>
          <a:stretch/>
        </p:blipFill>
        <p:spPr>
          <a:xfrm rot="5400000">
            <a:off x="4350375" y="1554051"/>
            <a:ext cx="2651793" cy="2100025"/>
          </a:xfrm>
          <a:prstGeom prst="rect">
            <a:avLst/>
          </a:prstGeom>
          <a:ln w="25400">
            <a:noFill/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6777542-4692-47B6-8063-6611CBA34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632"/>
          <a:stretch/>
        </p:blipFill>
        <p:spPr>
          <a:xfrm>
            <a:off x="7174743" y="1278167"/>
            <a:ext cx="2120117" cy="2670181"/>
          </a:xfrm>
          <a:prstGeom prst="rect">
            <a:avLst/>
          </a:prstGeom>
          <a:ln w="25400">
            <a:noFill/>
          </a:ln>
        </p:spPr>
      </p:pic>
      <p:pic>
        <p:nvPicPr>
          <p:cNvPr id="18" name="그림 17" descr="벽, 실내이(가) 표시된 사진&#10;&#10;자동 생성된 설명">
            <a:extLst>
              <a:ext uri="{FF2B5EF4-FFF2-40B4-BE49-F238E27FC236}">
                <a16:creationId xmlns:a16="http://schemas.microsoft.com/office/drawing/2014/main" id="{31FEB8B7-68E0-4615-9DF6-369F5D1901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0" r="51556" b="14689"/>
          <a:stretch/>
        </p:blipFill>
        <p:spPr>
          <a:xfrm>
            <a:off x="9743319" y="1278167"/>
            <a:ext cx="2115354" cy="2670181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1495063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C4FB3E1-6832-4F4C-B19D-69A845FDC310}"/>
              </a:ext>
            </a:extLst>
          </p:cNvPr>
          <p:cNvSpPr txBox="1"/>
          <p:nvPr/>
        </p:nvSpPr>
        <p:spPr>
          <a:xfrm>
            <a:off x="5207725" y="3852172"/>
            <a:ext cx="65233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1600" b="1" dirty="0">
                <a:solidFill>
                  <a:srgbClr val="0000FF"/>
                </a:solidFill>
              </a:rPr>
              <a:t>하부 </a:t>
            </a:r>
            <a:r>
              <a:rPr lang="en-US" altLang="ko-KR" sz="1600" b="1" dirty="0">
                <a:solidFill>
                  <a:srgbClr val="0000FF"/>
                </a:solidFill>
              </a:rPr>
              <a:t>Bevel Gear</a:t>
            </a:r>
          </a:p>
          <a:p>
            <a:pPr algn="r">
              <a:lnSpc>
                <a:spcPct val="150000"/>
              </a:lnSpc>
            </a:pPr>
            <a:r>
              <a:rPr lang="ko-KR" altLang="en-US" sz="1600" b="1" dirty="0">
                <a:solidFill>
                  <a:srgbClr val="0000FF"/>
                </a:solidFill>
              </a:rPr>
              <a:t>접촉 부위 </a:t>
            </a:r>
            <a:r>
              <a:rPr lang="en-US" altLang="ko-KR" sz="1600" b="1" dirty="0">
                <a:solidFill>
                  <a:srgbClr val="0000FF"/>
                </a:solidFill>
              </a:rPr>
              <a:t>Slip </a:t>
            </a:r>
            <a:r>
              <a:rPr lang="ko-KR" altLang="en-US" sz="1600" b="1" dirty="0">
                <a:solidFill>
                  <a:srgbClr val="0000FF"/>
                </a:solidFill>
              </a:rPr>
              <a:t>방지 </a:t>
            </a:r>
            <a:r>
              <a:rPr lang="en-US" altLang="ko-KR" sz="1600" b="1" dirty="0">
                <a:solidFill>
                  <a:srgbClr val="0000FF"/>
                </a:solidFill>
              </a:rPr>
              <a:t>“V” </a:t>
            </a:r>
            <a:r>
              <a:rPr lang="ko-KR" altLang="en-US" sz="1600" b="1" dirty="0">
                <a:solidFill>
                  <a:srgbClr val="0000FF"/>
                </a:solidFill>
              </a:rPr>
              <a:t>가공 </a:t>
            </a:r>
            <a:r>
              <a:rPr lang="en-US" altLang="ko-KR" sz="1600" b="1" dirty="0" err="1">
                <a:solidFill>
                  <a:srgbClr val="0000FF"/>
                </a:solidFill>
              </a:rPr>
              <a:t>Accum</a:t>
            </a:r>
            <a:r>
              <a:rPr lang="en-US" altLang="ko-KR" sz="1600" b="1" dirty="0">
                <a:solidFill>
                  <a:srgbClr val="0000FF"/>
                </a:solidFill>
              </a:rPr>
              <a:t>. Roller</a:t>
            </a:r>
            <a:r>
              <a:rPr lang="ko-KR" altLang="en-US" sz="1600" b="1" dirty="0">
                <a:solidFill>
                  <a:srgbClr val="0000FF"/>
                </a:solidFill>
              </a:rPr>
              <a:t> </a:t>
            </a:r>
            <a:endParaRPr lang="en-US" altLang="ko-KR" sz="1600" b="1" dirty="0">
              <a:solidFill>
                <a:srgbClr val="0000FF"/>
              </a:solidFill>
            </a:endParaRPr>
          </a:p>
          <a:p>
            <a:pPr algn="r">
              <a:lnSpc>
                <a:spcPct val="150000"/>
              </a:lnSpc>
            </a:pPr>
            <a:endParaRPr lang="en-US" altLang="ko-KR" sz="1200" dirty="0"/>
          </a:p>
          <a:p>
            <a:pPr algn="r">
              <a:lnSpc>
                <a:spcPct val="150000"/>
              </a:lnSpc>
            </a:pPr>
            <a:r>
              <a:rPr lang="ko-KR" altLang="en-US" sz="1200" dirty="0"/>
              <a:t>경량 </a:t>
            </a:r>
            <a:r>
              <a:rPr lang="en-US" altLang="ko-KR" sz="1200" dirty="0"/>
              <a:t>Jig (6kg </a:t>
            </a:r>
            <a:r>
              <a:rPr lang="ko-KR" altLang="en-US" sz="1200" dirty="0"/>
              <a:t>이하</a:t>
            </a:r>
            <a:r>
              <a:rPr lang="en-US" altLang="ko-KR" sz="1200" dirty="0"/>
              <a:t>)</a:t>
            </a:r>
            <a:endParaRPr lang="da-DK" altLang="ko-KR" sz="1200" dirty="0"/>
          </a:p>
          <a:p>
            <a:pPr algn="r">
              <a:lnSpc>
                <a:spcPct val="150000"/>
              </a:lnSpc>
            </a:pPr>
            <a:r>
              <a:rPr lang="ko-KR" altLang="en-US" sz="1200" b="1" dirty="0"/>
              <a:t>문제 발생 시 </a:t>
            </a:r>
            <a:r>
              <a:rPr lang="en-US" altLang="ko-KR" sz="1200" b="1" dirty="0"/>
              <a:t>Buffer </a:t>
            </a:r>
            <a:r>
              <a:rPr lang="ko-KR" altLang="en-US" sz="1200" b="1" dirty="0"/>
              <a:t>구간 배출</a:t>
            </a:r>
            <a:r>
              <a:rPr lang="en-US" altLang="ko-KR" sz="1200" b="1" dirty="0"/>
              <a:t> &amp; </a:t>
            </a:r>
            <a:r>
              <a:rPr lang="ko-KR" altLang="en-US" sz="1200" b="1" dirty="0"/>
              <a:t>투입</a:t>
            </a:r>
            <a:endParaRPr lang="en-US" altLang="ko-KR" sz="1200" b="1" dirty="0"/>
          </a:p>
          <a:p>
            <a:pPr algn="r">
              <a:lnSpc>
                <a:spcPct val="150000"/>
              </a:lnSpc>
            </a:pPr>
            <a:r>
              <a:rPr lang="en-US" altLang="ko-KR" sz="1200" dirty="0"/>
              <a:t>Return </a:t>
            </a:r>
            <a:r>
              <a:rPr lang="ko-KR" altLang="en-US" sz="1200" dirty="0"/>
              <a:t>구간 </a:t>
            </a:r>
            <a:r>
              <a:rPr lang="en-US" altLang="ko-KR" sz="1200" dirty="0"/>
              <a:t>Cover </a:t>
            </a:r>
            <a:r>
              <a:rPr lang="ko-KR" altLang="en-US" sz="1200" dirty="0"/>
              <a:t>로 오염 방지</a:t>
            </a:r>
            <a:endParaRPr lang="en-US" altLang="ko-KR" sz="1200" dirty="0"/>
          </a:p>
          <a:p>
            <a:pPr algn="r">
              <a:lnSpc>
                <a:spcPct val="150000"/>
              </a:lnSpc>
            </a:pPr>
            <a:r>
              <a:rPr lang="ko-KR" altLang="en-US" sz="1200" dirty="0"/>
              <a:t>빠른 </a:t>
            </a:r>
            <a:r>
              <a:rPr lang="en-US" altLang="ko-KR" sz="1200" dirty="0"/>
              <a:t>Return </a:t>
            </a:r>
            <a:r>
              <a:rPr lang="ko-KR" altLang="en-US" sz="1200" dirty="0"/>
              <a:t>및 구간 분할로 구동 부하 감소</a:t>
            </a:r>
            <a:endParaRPr lang="en-US" altLang="ko-KR" sz="1200" dirty="0"/>
          </a:p>
          <a:p>
            <a:pPr algn="r">
              <a:lnSpc>
                <a:spcPct val="150000"/>
              </a:lnSpc>
            </a:pPr>
            <a:r>
              <a:rPr lang="ko-KR" altLang="en-US" sz="1200" dirty="0"/>
              <a:t>빠른 </a:t>
            </a:r>
            <a:r>
              <a:rPr lang="en-US" altLang="ko-KR" sz="1200" dirty="0"/>
              <a:t>Jig </a:t>
            </a:r>
            <a:r>
              <a:rPr lang="ko-KR" altLang="en-US" sz="1200" dirty="0"/>
              <a:t>회전율 </a:t>
            </a:r>
            <a:r>
              <a:rPr lang="en-US" altLang="ko-KR" sz="1200" dirty="0">
                <a:sym typeface="Wingdings" panose="05000000000000000000" pitchFamily="2" charset="2"/>
              </a:rPr>
              <a:t> Spare Jig </a:t>
            </a:r>
            <a:r>
              <a:rPr lang="ko-KR" altLang="en-US" sz="1200" dirty="0">
                <a:sym typeface="Wingdings" panose="05000000000000000000" pitchFamily="2" charset="2"/>
              </a:rPr>
              <a:t>최소 </a:t>
            </a:r>
            <a:r>
              <a:rPr lang="en-US" altLang="ko-KR" sz="1200" dirty="0">
                <a:sym typeface="Wingdings" panose="05000000000000000000" pitchFamily="2" charset="2"/>
              </a:rPr>
              <a:t>(</a:t>
            </a:r>
            <a:r>
              <a:rPr lang="ko-KR" altLang="en-US" sz="1200" dirty="0">
                <a:sym typeface="Wingdings" panose="05000000000000000000" pitchFamily="2" charset="2"/>
              </a:rPr>
              <a:t>기존 </a:t>
            </a:r>
            <a:r>
              <a:rPr lang="en-US" altLang="ko-KR" sz="1200" dirty="0">
                <a:sym typeface="Wingdings" panose="05000000000000000000" pitchFamily="2" charset="2"/>
              </a:rPr>
              <a:t>30set </a:t>
            </a:r>
            <a:r>
              <a:rPr lang="ko-KR" altLang="en-US" sz="1200" dirty="0">
                <a:sym typeface="Wingdings" panose="05000000000000000000" pitchFamily="2" charset="2"/>
              </a:rPr>
              <a:t>⇒ </a:t>
            </a:r>
            <a:r>
              <a:rPr lang="en-US" altLang="ko-KR" sz="1200" dirty="0">
                <a:sym typeface="Wingdings" panose="05000000000000000000" pitchFamily="2" charset="2"/>
              </a:rPr>
              <a:t>20set)</a:t>
            </a:r>
            <a:endParaRPr lang="ko-KR" altLang="en-US" sz="1200" dirty="0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92DEEA89-B33A-4058-8896-957630260B2E}"/>
              </a:ext>
            </a:extLst>
          </p:cNvPr>
          <p:cNvCxnSpPr/>
          <p:nvPr/>
        </p:nvCxnSpPr>
        <p:spPr>
          <a:xfrm flipH="1">
            <a:off x="11858672" y="3581725"/>
            <a:ext cx="12700" cy="2696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A44116-A28E-48F6-974F-49AEB698FE0C}"/>
              </a:ext>
            </a:extLst>
          </p:cNvPr>
          <p:cNvSpPr txBox="1"/>
          <p:nvPr/>
        </p:nvSpPr>
        <p:spPr>
          <a:xfrm>
            <a:off x="452643" y="3036053"/>
            <a:ext cx="3433670" cy="141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000" b="1" dirty="0">
                <a:latin typeface="+mn-ea"/>
              </a:rPr>
              <a:t>HS-1000 CFVP </a:t>
            </a:r>
            <a:r>
              <a:rPr kumimoji="1" lang="ko-KR" altLang="en-US" sz="2000" b="1" dirty="0">
                <a:latin typeface="+mn-ea"/>
              </a:rPr>
              <a:t>의 안정성과</a:t>
            </a:r>
            <a:endParaRPr kumimoji="1" lang="en-US" altLang="ko-KR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2000" b="1" dirty="0">
                <a:latin typeface="+mn-ea"/>
              </a:rPr>
              <a:t>편의성을 위해 다양한</a:t>
            </a:r>
            <a:endParaRPr kumimoji="1" lang="en-US" altLang="ko-KR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ko-KR" sz="2000" b="1" dirty="0">
                <a:latin typeface="+mn-ea"/>
              </a:rPr>
              <a:t>Device </a:t>
            </a:r>
            <a:r>
              <a:rPr kumimoji="1" lang="ko-KR" altLang="en-US" sz="2000" b="1" dirty="0">
                <a:latin typeface="+mn-ea"/>
              </a:rPr>
              <a:t>를 적용</a:t>
            </a:r>
            <a:r>
              <a:rPr kumimoji="1" lang="en-US" altLang="ko-KR" sz="2000" b="1" dirty="0">
                <a:latin typeface="+mn-ea"/>
              </a:rPr>
              <a:t> </a:t>
            </a:r>
            <a:r>
              <a:rPr kumimoji="1" lang="ko-KR" altLang="en-US" sz="2000" b="1" dirty="0">
                <a:latin typeface="+mn-ea"/>
              </a:rPr>
              <a:t>하였습니다</a:t>
            </a:r>
            <a:r>
              <a:rPr kumimoji="1" lang="en-US" altLang="ko-KR" sz="2000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id="{5398BAF3-0616-498D-AC35-F4CB4767C9AB}"/>
              </a:ext>
            </a:extLst>
          </p:cNvPr>
          <p:cNvSpPr/>
          <p:nvPr/>
        </p:nvSpPr>
        <p:spPr>
          <a:xfrm>
            <a:off x="0" y="0"/>
            <a:ext cx="270463" cy="3036053"/>
          </a:xfrm>
          <a:custGeom>
            <a:avLst/>
            <a:gdLst>
              <a:gd name="connsiteX0" fmla="*/ 0 w 235174"/>
              <a:gd name="connsiteY0" fmla="*/ 0 h 2639920"/>
              <a:gd name="connsiteX1" fmla="*/ 235174 w 235174"/>
              <a:gd name="connsiteY1" fmla="*/ 0 h 2639920"/>
              <a:gd name="connsiteX2" fmla="*/ 235174 w 235174"/>
              <a:gd name="connsiteY2" fmla="*/ 2404746 h 2639920"/>
              <a:gd name="connsiteX3" fmla="*/ 0 w 235174"/>
              <a:gd name="connsiteY3" fmla="*/ 2639920 h 2639920"/>
              <a:gd name="connsiteX4" fmla="*/ 0 w 235174"/>
              <a:gd name="connsiteY4" fmla="*/ 2169572 h 263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74" h="2639920">
                <a:moveTo>
                  <a:pt x="0" y="0"/>
                </a:moveTo>
                <a:lnTo>
                  <a:pt x="235174" y="0"/>
                </a:lnTo>
                <a:lnTo>
                  <a:pt x="235174" y="2404746"/>
                </a:lnTo>
                <a:lnTo>
                  <a:pt x="0" y="2639920"/>
                </a:lnTo>
                <a:lnTo>
                  <a:pt x="0" y="216957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72B99-1C5E-48DF-9D5E-55B0220FA09D}"/>
              </a:ext>
            </a:extLst>
          </p:cNvPr>
          <p:cNvSpPr txBox="1"/>
          <p:nvPr/>
        </p:nvSpPr>
        <p:spPr>
          <a:xfrm>
            <a:off x="194576" y="235916"/>
            <a:ext cx="643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</a:rPr>
              <a:t>3. Advanced HS-1000 CFVP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2EE65C27-1E3A-40D2-A951-F07EDE62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6259" y="2002991"/>
            <a:ext cx="2553666" cy="1614109"/>
          </a:xfrm>
          <a:prstGeom prst="rect">
            <a:avLst/>
          </a:prstGeom>
          <a:ln w="25400" cmpd="sng">
            <a:noFill/>
          </a:ln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F4B384B-5736-4D79-8127-FA76BA146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5174" b="53355"/>
          <a:stretch/>
        </p:blipFill>
        <p:spPr>
          <a:xfrm>
            <a:off x="7366262" y="388881"/>
            <a:ext cx="1765000" cy="1614109"/>
          </a:xfrm>
          <a:prstGeom prst="rect">
            <a:avLst/>
          </a:prstGeom>
          <a:ln w="25400" cmpd="sng">
            <a:noFill/>
          </a:ln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2EE65C27-1E3A-40D2-A951-F07EDE620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625" y="2002990"/>
            <a:ext cx="2554047" cy="1614350"/>
          </a:xfrm>
          <a:prstGeom prst="rect">
            <a:avLst/>
          </a:prstGeom>
          <a:ln w="25400" cmpd="sng">
            <a:noFill/>
          </a:ln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9D6F8448-46AD-4015-8930-87E33ADC1C8F}"/>
              </a:ext>
            </a:extLst>
          </p:cNvPr>
          <p:cNvSpPr/>
          <p:nvPr/>
        </p:nvSpPr>
        <p:spPr>
          <a:xfrm>
            <a:off x="4626259" y="1149075"/>
            <a:ext cx="547762" cy="718421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9C165F-9DA2-4C57-AA0F-E2314F3DB597}"/>
              </a:ext>
            </a:extLst>
          </p:cNvPr>
          <p:cNvSpPr txBox="1"/>
          <p:nvPr/>
        </p:nvSpPr>
        <p:spPr>
          <a:xfrm>
            <a:off x="4960063" y="1255052"/>
            <a:ext cx="481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j-lt"/>
              </a:rPr>
              <a:t>J</a:t>
            </a:r>
            <a:r>
              <a:rPr lang="en-US" altLang="ko-KR" sz="2800" b="1" dirty="0">
                <a:latin typeface="+mj-lt"/>
              </a:rPr>
              <a:t>ig </a:t>
            </a:r>
            <a:r>
              <a:rPr lang="ko-KR" altLang="en-US" sz="2800" b="1" dirty="0">
                <a:latin typeface="+mj-lt"/>
              </a:rPr>
              <a:t>반송 </a:t>
            </a:r>
            <a:r>
              <a:rPr lang="en-US" altLang="ko-KR" sz="2800" b="1" dirty="0">
                <a:latin typeface="+mj-lt"/>
              </a:rPr>
              <a:t>System</a:t>
            </a:r>
            <a:endParaRPr lang="ko-KR" altLang="en-US" sz="2800" b="1" dirty="0">
              <a:latin typeface="+mj-lt"/>
            </a:endParaRPr>
          </a:p>
        </p:txBody>
      </p:sp>
      <p:pic>
        <p:nvPicPr>
          <p:cNvPr id="2" name="그림 1" descr="실내, 벽, 욕실, 하얀색이(가) 표시된 사진&#10;&#10;자동 생성된 설명">
            <a:extLst>
              <a:ext uri="{FF2B5EF4-FFF2-40B4-BE49-F238E27FC236}">
                <a16:creationId xmlns:a16="http://schemas.microsoft.com/office/drawing/2014/main" id="{EE1B16AF-552C-87D3-2691-33E4ABF1C0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r="22880"/>
          <a:stretch/>
        </p:blipFill>
        <p:spPr>
          <a:xfrm rot="5400000">
            <a:off x="5055277" y="3272883"/>
            <a:ext cx="1594627" cy="2554047"/>
          </a:xfrm>
          <a:prstGeom prst="rect">
            <a:avLst/>
          </a:prstGeom>
          <a:ln>
            <a:noFill/>
          </a:ln>
        </p:spPr>
      </p:pic>
      <p:pic>
        <p:nvPicPr>
          <p:cNvPr id="3" name="그림 2" descr="실내, 더러운이(가) 표시된 사진&#10;&#10;자동 생성된 설명">
            <a:extLst>
              <a:ext uri="{FF2B5EF4-FFF2-40B4-BE49-F238E27FC236}">
                <a16:creationId xmlns:a16="http://schemas.microsoft.com/office/drawing/2014/main" id="{533B7992-5143-0D5B-62EB-8969F4FF15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4" r="13462"/>
          <a:stretch/>
        </p:blipFill>
        <p:spPr>
          <a:xfrm rot="5400000">
            <a:off x="4453075" y="2175173"/>
            <a:ext cx="1614109" cy="126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28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C4FB3E1-6832-4F4C-B19D-69A845FDC310}"/>
              </a:ext>
            </a:extLst>
          </p:cNvPr>
          <p:cNvSpPr txBox="1"/>
          <p:nvPr/>
        </p:nvSpPr>
        <p:spPr>
          <a:xfrm>
            <a:off x="7040526" y="3600058"/>
            <a:ext cx="50752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rgbClr val="0000FF"/>
                </a:solidFill>
              </a:rPr>
              <a:t>경량</a:t>
            </a:r>
            <a:r>
              <a:rPr lang="en-US" altLang="ko-KR" sz="1600" b="1" dirty="0">
                <a:solidFill>
                  <a:srgbClr val="0000FF"/>
                </a:solidFill>
              </a:rPr>
              <a:t>, </a:t>
            </a:r>
            <a:r>
              <a:rPr lang="ko-KR" altLang="en-US" sz="1600" b="1" dirty="0">
                <a:solidFill>
                  <a:srgbClr val="0000FF"/>
                </a:solidFill>
              </a:rPr>
              <a:t>하부 </a:t>
            </a:r>
            <a:r>
              <a:rPr lang="en-US" altLang="ko-KR" sz="1600" b="1" dirty="0">
                <a:solidFill>
                  <a:srgbClr val="0000FF"/>
                </a:solidFill>
              </a:rPr>
              <a:t>Tension Bar </a:t>
            </a:r>
            <a:r>
              <a:rPr lang="en-US" altLang="ko-KR" sz="1600" b="1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ko-KR" altLang="en-US" sz="1600" b="1" dirty="0">
                <a:solidFill>
                  <a:srgbClr val="0000FF"/>
                </a:solidFill>
              </a:rPr>
              <a:t>제품 완충</a:t>
            </a:r>
            <a:r>
              <a:rPr lang="en-US" altLang="ko-KR" sz="1600" b="1" dirty="0">
                <a:solidFill>
                  <a:srgbClr val="0000FF"/>
                </a:solidFill>
              </a:rPr>
              <a:t>, Open/Short </a:t>
            </a:r>
            <a:r>
              <a:rPr lang="ko-KR" altLang="en-US" sz="1600" b="1" dirty="0">
                <a:solidFill>
                  <a:srgbClr val="0000FF"/>
                </a:solidFill>
              </a:rPr>
              <a:t>최소</a:t>
            </a:r>
            <a:endParaRPr lang="en-US" altLang="ko-KR" sz="16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rgbClr val="0000FF"/>
                </a:solidFill>
              </a:rPr>
              <a:t>적용 제품 </a:t>
            </a:r>
            <a:r>
              <a:rPr lang="en-US" altLang="ko-KR" sz="1600" b="1" dirty="0">
                <a:solidFill>
                  <a:srgbClr val="0000FF"/>
                </a:solidFill>
              </a:rPr>
              <a:t>Size </a:t>
            </a:r>
            <a:r>
              <a:rPr lang="ko-KR" altLang="en-US" sz="1600" b="1" dirty="0">
                <a:solidFill>
                  <a:srgbClr val="0000FF"/>
                </a:solidFill>
              </a:rPr>
              <a:t>가변 </a:t>
            </a:r>
            <a:r>
              <a:rPr lang="en-US" altLang="ko-KR" sz="1600" b="1" dirty="0">
                <a:solidFill>
                  <a:srgbClr val="0000FF"/>
                </a:solidFill>
                <a:sym typeface="Wingdings" panose="05000000000000000000" pitchFamily="2" charset="2"/>
              </a:rPr>
              <a:t> </a:t>
            </a:r>
            <a:r>
              <a:rPr lang="en-US" altLang="ko-KR" sz="1600" b="1" dirty="0">
                <a:solidFill>
                  <a:srgbClr val="0000FF"/>
                </a:solidFill>
              </a:rPr>
              <a:t>415×510mm &amp;</a:t>
            </a:r>
            <a:r>
              <a:rPr lang="ko-KR" altLang="en-US" sz="1600" b="1" dirty="0">
                <a:solidFill>
                  <a:srgbClr val="0000FF"/>
                </a:solidFill>
              </a:rPr>
              <a:t> </a:t>
            </a:r>
            <a:r>
              <a:rPr lang="en-US" altLang="ko-KR" sz="1600" b="1" dirty="0">
                <a:solidFill>
                  <a:srgbClr val="0000FF"/>
                </a:solidFill>
              </a:rPr>
              <a:t>515×610mm </a:t>
            </a:r>
            <a:r>
              <a:rPr lang="ko-KR" altLang="en-US" sz="1600" b="1" dirty="0">
                <a:solidFill>
                  <a:srgbClr val="0000FF"/>
                </a:solidFill>
              </a:rPr>
              <a:t>공용 </a:t>
            </a:r>
            <a:endParaRPr lang="en-US" altLang="ko-KR" sz="16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b="1" dirty="0"/>
              <a:t>Clamp </a:t>
            </a:r>
            <a:r>
              <a:rPr lang="ko-KR" altLang="en-US" sz="1200" b="1" dirty="0"/>
              <a:t>에 현상 이물 또는 미 현상 없음</a:t>
            </a:r>
            <a:endParaRPr lang="da-DK" altLang="ko-KR" sz="1200" b="1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Clamp </a:t>
            </a:r>
            <a:r>
              <a:rPr lang="ko-KR" altLang="en-US" sz="1200" dirty="0"/>
              <a:t>및 </a:t>
            </a:r>
            <a:r>
              <a:rPr lang="en-US" altLang="ko-KR" sz="1200" dirty="0"/>
              <a:t>Spring </a:t>
            </a:r>
            <a:r>
              <a:rPr lang="ko-KR" altLang="en-US" sz="1200" dirty="0"/>
              <a:t>교체 용이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Spring </a:t>
            </a:r>
            <a:r>
              <a:rPr lang="ko-KR" altLang="en-US" sz="1200" dirty="0"/>
              <a:t>파손 감지 장치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200" dirty="0"/>
              <a:t>저렴한 유지 비용</a:t>
            </a:r>
            <a:endParaRPr lang="en-US" altLang="ko-KR" sz="1200" dirty="0"/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92DEEA89-B33A-4058-8896-957630260B2E}"/>
              </a:ext>
            </a:extLst>
          </p:cNvPr>
          <p:cNvCxnSpPr/>
          <p:nvPr/>
        </p:nvCxnSpPr>
        <p:spPr>
          <a:xfrm>
            <a:off x="6848454" y="5932330"/>
            <a:ext cx="4371303" cy="1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A44116-A28E-48F6-974F-49AEB698FE0C}"/>
              </a:ext>
            </a:extLst>
          </p:cNvPr>
          <p:cNvSpPr txBox="1"/>
          <p:nvPr/>
        </p:nvSpPr>
        <p:spPr>
          <a:xfrm>
            <a:off x="452643" y="3036053"/>
            <a:ext cx="3433670" cy="141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000" b="1" dirty="0">
                <a:latin typeface="+mn-ea"/>
              </a:rPr>
              <a:t>HS-1000 CFVP </a:t>
            </a:r>
            <a:r>
              <a:rPr kumimoji="1" lang="ko-KR" altLang="en-US" sz="2000" b="1" dirty="0">
                <a:latin typeface="+mn-ea"/>
              </a:rPr>
              <a:t>의 안정성과</a:t>
            </a:r>
            <a:endParaRPr kumimoji="1" lang="en-US" altLang="ko-KR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2000" b="1" dirty="0">
                <a:latin typeface="+mn-ea"/>
              </a:rPr>
              <a:t>편의성을 위해 다양한</a:t>
            </a:r>
            <a:endParaRPr kumimoji="1" lang="en-US" altLang="ko-KR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ko-KR" sz="2000" b="1" dirty="0">
                <a:latin typeface="+mn-ea"/>
              </a:rPr>
              <a:t>Device </a:t>
            </a:r>
            <a:r>
              <a:rPr kumimoji="1" lang="ko-KR" altLang="en-US" sz="2000" b="1" dirty="0">
                <a:latin typeface="+mn-ea"/>
              </a:rPr>
              <a:t>를 적용</a:t>
            </a:r>
            <a:r>
              <a:rPr kumimoji="1" lang="en-US" altLang="ko-KR" sz="2000" b="1" dirty="0">
                <a:latin typeface="+mn-ea"/>
              </a:rPr>
              <a:t> </a:t>
            </a:r>
            <a:r>
              <a:rPr kumimoji="1" lang="ko-KR" altLang="en-US" sz="2000" b="1" dirty="0">
                <a:latin typeface="+mn-ea"/>
              </a:rPr>
              <a:t>하였습니다</a:t>
            </a:r>
            <a:r>
              <a:rPr kumimoji="1" lang="en-US" altLang="ko-KR" sz="2000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id="{5398BAF3-0616-498D-AC35-F4CB4767C9AB}"/>
              </a:ext>
            </a:extLst>
          </p:cNvPr>
          <p:cNvSpPr/>
          <p:nvPr/>
        </p:nvSpPr>
        <p:spPr>
          <a:xfrm>
            <a:off x="0" y="0"/>
            <a:ext cx="270463" cy="3036053"/>
          </a:xfrm>
          <a:custGeom>
            <a:avLst/>
            <a:gdLst>
              <a:gd name="connsiteX0" fmla="*/ 0 w 235174"/>
              <a:gd name="connsiteY0" fmla="*/ 0 h 2639920"/>
              <a:gd name="connsiteX1" fmla="*/ 235174 w 235174"/>
              <a:gd name="connsiteY1" fmla="*/ 0 h 2639920"/>
              <a:gd name="connsiteX2" fmla="*/ 235174 w 235174"/>
              <a:gd name="connsiteY2" fmla="*/ 2404746 h 2639920"/>
              <a:gd name="connsiteX3" fmla="*/ 0 w 235174"/>
              <a:gd name="connsiteY3" fmla="*/ 2639920 h 2639920"/>
              <a:gd name="connsiteX4" fmla="*/ 0 w 235174"/>
              <a:gd name="connsiteY4" fmla="*/ 2169572 h 263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74" h="2639920">
                <a:moveTo>
                  <a:pt x="0" y="0"/>
                </a:moveTo>
                <a:lnTo>
                  <a:pt x="235174" y="0"/>
                </a:lnTo>
                <a:lnTo>
                  <a:pt x="235174" y="2404746"/>
                </a:lnTo>
                <a:lnTo>
                  <a:pt x="0" y="2639920"/>
                </a:lnTo>
                <a:lnTo>
                  <a:pt x="0" y="216957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72B99-1C5E-48DF-9D5E-55B0220FA09D}"/>
              </a:ext>
            </a:extLst>
          </p:cNvPr>
          <p:cNvSpPr txBox="1"/>
          <p:nvPr/>
        </p:nvSpPr>
        <p:spPr>
          <a:xfrm>
            <a:off x="194576" y="235916"/>
            <a:ext cx="643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</a:rPr>
              <a:t>3. Advanced HS-1000 CFVP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9D6F8448-46AD-4015-8930-87E33ADC1C8F}"/>
              </a:ext>
            </a:extLst>
          </p:cNvPr>
          <p:cNvSpPr/>
          <p:nvPr/>
        </p:nvSpPr>
        <p:spPr>
          <a:xfrm>
            <a:off x="4425541" y="1093320"/>
            <a:ext cx="547762" cy="718421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9C165F-9DA2-4C57-AA0F-E2314F3DB597}"/>
              </a:ext>
            </a:extLst>
          </p:cNvPr>
          <p:cNvSpPr txBox="1"/>
          <p:nvPr/>
        </p:nvSpPr>
        <p:spPr>
          <a:xfrm>
            <a:off x="4759345" y="1199297"/>
            <a:ext cx="481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j-lt"/>
              </a:rPr>
              <a:t>J</a:t>
            </a:r>
            <a:r>
              <a:rPr lang="en-US" altLang="ko-KR" sz="2800" b="1" dirty="0">
                <a:latin typeface="+mj-lt"/>
              </a:rPr>
              <a:t>ig</a:t>
            </a:r>
            <a:endParaRPr lang="ko-KR" altLang="en-US" sz="2800" b="1" dirty="0">
              <a:latin typeface="+mj-lt"/>
            </a:endParaRPr>
          </a:p>
        </p:txBody>
      </p:sp>
      <p:pic>
        <p:nvPicPr>
          <p:cNvPr id="13" name="그림 12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E4F1A5E1-1D5D-4A40-981D-56D777D453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r="2715"/>
          <a:stretch/>
        </p:blipFill>
        <p:spPr>
          <a:xfrm rot="5400000">
            <a:off x="3669489" y="2673770"/>
            <a:ext cx="4000321" cy="2488219"/>
          </a:xfrm>
          <a:prstGeom prst="rect">
            <a:avLst/>
          </a:prstGeom>
          <a:noFill/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1442133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C4FB3E1-6832-4F4C-B19D-69A845FDC310}"/>
              </a:ext>
            </a:extLst>
          </p:cNvPr>
          <p:cNvSpPr txBox="1"/>
          <p:nvPr/>
        </p:nvSpPr>
        <p:spPr>
          <a:xfrm>
            <a:off x="7040526" y="3251114"/>
            <a:ext cx="4311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b="1" dirty="0">
                <a:solidFill>
                  <a:srgbClr val="0000FF"/>
                </a:solidFill>
              </a:rPr>
              <a:t>작업자 </a:t>
            </a:r>
            <a:r>
              <a:rPr lang="en-US" altLang="ko-KR" sz="1600" b="1" dirty="0">
                <a:solidFill>
                  <a:srgbClr val="0000FF"/>
                </a:solidFill>
              </a:rPr>
              <a:t>B. P </a:t>
            </a:r>
            <a:r>
              <a:rPr lang="ko-KR" altLang="en-US" sz="1600" b="1" dirty="0">
                <a:solidFill>
                  <a:srgbClr val="0000FF"/>
                </a:solidFill>
              </a:rPr>
              <a:t>조절이 용이한 구조</a:t>
            </a:r>
            <a:endParaRPr lang="en-US" altLang="ko-KR" sz="16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800mm × 2</a:t>
            </a:r>
            <a:r>
              <a:rPr lang="ko-KR" altLang="en-US" sz="1200" dirty="0"/>
              <a:t>단 구분</a:t>
            </a:r>
            <a:endParaRPr lang="da-DK" altLang="ko-KR" sz="1200" dirty="0"/>
          </a:p>
          <a:p>
            <a:pPr>
              <a:lnSpc>
                <a:spcPct val="150000"/>
              </a:lnSpc>
            </a:pPr>
            <a:r>
              <a:rPr lang="ko-KR" altLang="en-US" sz="1200" dirty="0"/>
              <a:t>개별 </a:t>
            </a:r>
            <a:r>
              <a:rPr lang="en-US" altLang="ko-KR" sz="1200" dirty="0"/>
              <a:t>OSL </a:t>
            </a:r>
            <a:r>
              <a:rPr lang="ko-KR" altLang="en-US" sz="1200" dirty="0"/>
              <a:t>조절 </a:t>
            </a:r>
            <a:r>
              <a:rPr lang="en-US" altLang="ko-KR" sz="1200" dirty="0">
                <a:sym typeface="Wingdings" panose="05000000000000000000" pitchFamily="2" charset="2"/>
              </a:rPr>
              <a:t> B. P 40 </a:t>
            </a:r>
            <a:r>
              <a:rPr lang="ko-KR" altLang="en-US" sz="1200" dirty="0">
                <a:sym typeface="Wingdings" panose="05000000000000000000" pitchFamily="2" charset="2"/>
              </a:rPr>
              <a:t>～ </a:t>
            </a:r>
            <a:r>
              <a:rPr lang="en-US" altLang="ko-KR" sz="1200" dirty="0">
                <a:sym typeface="Wingdings" panose="05000000000000000000" pitchFamily="2" charset="2"/>
              </a:rPr>
              <a:t>60%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Nozzle Bar </a:t>
            </a:r>
            <a:r>
              <a:rPr lang="ko-KR" altLang="en-US" sz="1200" dirty="0"/>
              <a:t>개별 압력 조절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200" dirty="0"/>
              <a:t>압력계</a:t>
            </a:r>
            <a:r>
              <a:rPr lang="en-US" altLang="ko-KR" sz="1200" dirty="0"/>
              <a:t>, Digital </a:t>
            </a:r>
            <a:r>
              <a:rPr lang="ko-KR" altLang="en-US" sz="1200" dirty="0"/>
              <a:t>유량계 적용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One touch (Nozzle, Nozzle Bar)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92DEEA89-B33A-4058-8896-957630260B2E}"/>
              </a:ext>
            </a:extLst>
          </p:cNvPr>
          <p:cNvCxnSpPr/>
          <p:nvPr/>
        </p:nvCxnSpPr>
        <p:spPr>
          <a:xfrm>
            <a:off x="6848454" y="5583386"/>
            <a:ext cx="4371303" cy="1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A44116-A28E-48F6-974F-49AEB698FE0C}"/>
              </a:ext>
            </a:extLst>
          </p:cNvPr>
          <p:cNvSpPr txBox="1"/>
          <p:nvPr/>
        </p:nvSpPr>
        <p:spPr>
          <a:xfrm>
            <a:off x="452643" y="3036053"/>
            <a:ext cx="3433670" cy="141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000" b="1" dirty="0">
                <a:latin typeface="+mn-ea"/>
              </a:rPr>
              <a:t>HS-1000 CFVP </a:t>
            </a:r>
            <a:r>
              <a:rPr kumimoji="1" lang="ko-KR" altLang="en-US" sz="2000" b="1" dirty="0">
                <a:latin typeface="+mn-ea"/>
              </a:rPr>
              <a:t>의 안정성과</a:t>
            </a:r>
            <a:endParaRPr kumimoji="1" lang="en-US" altLang="ko-KR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2000" b="1" dirty="0">
                <a:latin typeface="+mn-ea"/>
              </a:rPr>
              <a:t>편의성을 위해 다양한</a:t>
            </a:r>
            <a:endParaRPr kumimoji="1" lang="en-US" altLang="ko-KR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ko-KR" sz="2000" b="1" dirty="0">
                <a:latin typeface="+mn-ea"/>
              </a:rPr>
              <a:t>Device </a:t>
            </a:r>
            <a:r>
              <a:rPr kumimoji="1" lang="ko-KR" altLang="en-US" sz="2000" b="1" dirty="0">
                <a:latin typeface="+mn-ea"/>
              </a:rPr>
              <a:t>를 적용</a:t>
            </a:r>
            <a:r>
              <a:rPr kumimoji="1" lang="en-US" altLang="ko-KR" sz="2000" b="1" dirty="0">
                <a:latin typeface="+mn-ea"/>
              </a:rPr>
              <a:t> </a:t>
            </a:r>
            <a:r>
              <a:rPr kumimoji="1" lang="ko-KR" altLang="en-US" sz="2000" b="1" dirty="0">
                <a:latin typeface="+mn-ea"/>
              </a:rPr>
              <a:t>하였습니다</a:t>
            </a:r>
            <a:r>
              <a:rPr kumimoji="1" lang="en-US" altLang="ko-KR" sz="2000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id="{5398BAF3-0616-498D-AC35-F4CB4767C9AB}"/>
              </a:ext>
            </a:extLst>
          </p:cNvPr>
          <p:cNvSpPr/>
          <p:nvPr/>
        </p:nvSpPr>
        <p:spPr>
          <a:xfrm>
            <a:off x="0" y="0"/>
            <a:ext cx="270463" cy="3036053"/>
          </a:xfrm>
          <a:custGeom>
            <a:avLst/>
            <a:gdLst>
              <a:gd name="connsiteX0" fmla="*/ 0 w 235174"/>
              <a:gd name="connsiteY0" fmla="*/ 0 h 2639920"/>
              <a:gd name="connsiteX1" fmla="*/ 235174 w 235174"/>
              <a:gd name="connsiteY1" fmla="*/ 0 h 2639920"/>
              <a:gd name="connsiteX2" fmla="*/ 235174 w 235174"/>
              <a:gd name="connsiteY2" fmla="*/ 2404746 h 2639920"/>
              <a:gd name="connsiteX3" fmla="*/ 0 w 235174"/>
              <a:gd name="connsiteY3" fmla="*/ 2639920 h 2639920"/>
              <a:gd name="connsiteX4" fmla="*/ 0 w 235174"/>
              <a:gd name="connsiteY4" fmla="*/ 2169572 h 263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74" h="2639920">
                <a:moveTo>
                  <a:pt x="0" y="0"/>
                </a:moveTo>
                <a:lnTo>
                  <a:pt x="235174" y="0"/>
                </a:lnTo>
                <a:lnTo>
                  <a:pt x="235174" y="2404746"/>
                </a:lnTo>
                <a:lnTo>
                  <a:pt x="0" y="2639920"/>
                </a:lnTo>
                <a:lnTo>
                  <a:pt x="0" y="216957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72B99-1C5E-48DF-9D5E-55B0220FA09D}"/>
              </a:ext>
            </a:extLst>
          </p:cNvPr>
          <p:cNvSpPr txBox="1"/>
          <p:nvPr/>
        </p:nvSpPr>
        <p:spPr>
          <a:xfrm>
            <a:off x="194576" y="235916"/>
            <a:ext cx="643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</a:rPr>
              <a:t>3. Advanced HS-1000 CFVP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9D6F8448-46AD-4015-8930-87E33ADC1C8F}"/>
              </a:ext>
            </a:extLst>
          </p:cNvPr>
          <p:cNvSpPr/>
          <p:nvPr/>
        </p:nvSpPr>
        <p:spPr>
          <a:xfrm>
            <a:off x="4425541" y="1617426"/>
            <a:ext cx="547762" cy="718421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9C165F-9DA2-4C57-AA0F-E2314F3DB597}"/>
              </a:ext>
            </a:extLst>
          </p:cNvPr>
          <p:cNvSpPr txBox="1"/>
          <p:nvPr/>
        </p:nvSpPr>
        <p:spPr>
          <a:xfrm>
            <a:off x="4515498" y="1715026"/>
            <a:ext cx="481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err="1">
                <a:solidFill>
                  <a:schemeClr val="bg1"/>
                </a:solidFill>
                <a:latin typeface="+mj-lt"/>
              </a:rPr>
              <a:t>현</a:t>
            </a:r>
            <a:r>
              <a:rPr lang="ko-KR" altLang="en-US" sz="2800" b="1" dirty="0" err="1">
                <a:latin typeface="+mj-lt"/>
              </a:rPr>
              <a:t>상단</a:t>
            </a:r>
            <a:r>
              <a:rPr lang="ko-KR" altLang="en-US" sz="2800" b="1" dirty="0">
                <a:latin typeface="+mj-lt"/>
              </a:rPr>
              <a:t> </a:t>
            </a:r>
            <a:r>
              <a:rPr lang="en-US" altLang="ko-KR" sz="2800" b="1" dirty="0">
                <a:latin typeface="+mj-lt"/>
              </a:rPr>
              <a:t>(Nozzle Bar)</a:t>
            </a:r>
            <a:endParaRPr lang="ko-KR" altLang="en-US" sz="2800" b="1" dirty="0">
              <a:latin typeface="+mj-lt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8D7690D-46EF-4026-8961-133ECF4A5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8155" y="2660844"/>
            <a:ext cx="2420299" cy="2902143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3112240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C4FB3E1-6832-4F4C-B19D-69A845FDC310}"/>
              </a:ext>
            </a:extLst>
          </p:cNvPr>
          <p:cNvSpPr txBox="1"/>
          <p:nvPr/>
        </p:nvSpPr>
        <p:spPr>
          <a:xfrm>
            <a:off x="9478912" y="3822526"/>
            <a:ext cx="258999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>
                <a:solidFill>
                  <a:srgbClr val="0000FF"/>
                </a:solidFill>
              </a:rPr>
              <a:t>작업자 친화적 작업 동선</a:t>
            </a:r>
            <a:endParaRPr lang="en-US" altLang="ko-KR" sz="1600" b="1" dirty="0">
              <a:solidFill>
                <a:srgbClr val="0000FF"/>
              </a:solidFill>
            </a:endParaRPr>
          </a:p>
          <a:p>
            <a:r>
              <a:rPr lang="ko-KR" altLang="en-US" sz="1600" b="1" dirty="0">
                <a:solidFill>
                  <a:srgbClr val="0000FF"/>
                </a:solidFill>
              </a:rPr>
              <a:t>  및 공간 확보</a:t>
            </a:r>
            <a:endParaRPr lang="en-US" altLang="ko-KR" sz="1600" b="1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200" dirty="0"/>
              <a:t>세정 및 유지 보수 용이</a:t>
            </a:r>
            <a:endParaRPr lang="da-DK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Filter </a:t>
            </a:r>
            <a:r>
              <a:rPr lang="ko-KR" altLang="en-US" sz="1200" dirty="0"/>
              <a:t>및 </a:t>
            </a:r>
            <a:r>
              <a:rPr lang="en-US" altLang="ko-KR" sz="1200" dirty="0"/>
              <a:t>Pump </a:t>
            </a:r>
            <a:r>
              <a:rPr lang="ko-KR" altLang="en-US" sz="1200" dirty="0"/>
              <a:t>교체 용이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ko-KR" altLang="en-US" sz="1200" dirty="0"/>
              <a:t>수평 설비와 유사한 </a:t>
            </a:r>
            <a:r>
              <a:rPr lang="en-US" altLang="ko-KR" sz="1200" dirty="0"/>
              <a:t>Foot print</a:t>
            </a: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92DEEA89-B33A-4058-8896-957630260B2E}"/>
              </a:ext>
            </a:extLst>
          </p:cNvPr>
          <p:cNvCxnSpPr/>
          <p:nvPr/>
        </p:nvCxnSpPr>
        <p:spPr>
          <a:xfrm>
            <a:off x="7305961" y="5715031"/>
            <a:ext cx="4371303" cy="19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7A44116-A28E-48F6-974F-49AEB698FE0C}"/>
              </a:ext>
            </a:extLst>
          </p:cNvPr>
          <p:cNvSpPr txBox="1"/>
          <p:nvPr/>
        </p:nvSpPr>
        <p:spPr>
          <a:xfrm>
            <a:off x="452643" y="3036053"/>
            <a:ext cx="3433670" cy="1417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ko-KR" sz="2000" b="1" dirty="0">
                <a:latin typeface="+mn-ea"/>
              </a:rPr>
              <a:t>HS-1000 CFVP </a:t>
            </a:r>
            <a:r>
              <a:rPr kumimoji="1" lang="ko-KR" altLang="en-US" sz="2000" b="1" dirty="0">
                <a:latin typeface="+mn-ea"/>
              </a:rPr>
              <a:t>의 안정성과</a:t>
            </a:r>
            <a:endParaRPr kumimoji="1" lang="en-US" altLang="ko-KR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2000" b="1" dirty="0">
                <a:latin typeface="+mn-ea"/>
              </a:rPr>
              <a:t>편의성을 위해 다양한</a:t>
            </a:r>
            <a:endParaRPr kumimoji="1" lang="en-US" altLang="ko-KR" sz="2000" b="1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ko-KR" sz="2000" b="1" dirty="0">
                <a:latin typeface="+mn-ea"/>
              </a:rPr>
              <a:t>Device </a:t>
            </a:r>
            <a:r>
              <a:rPr kumimoji="1" lang="ko-KR" altLang="en-US" sz="2000" b="1" dirty="0">
                <a:latin typeface="+mn-ea"/>
              </a:rPr>
              <a:t>를 적용</a:t>
            </a:r>
            <a:r>
              <a:rPr kumimoji="1" lang="en-US" altLang="ko-KR" sz="2000" b="1" dirty="0">
                <a:latin typeface="+mn-ea"/>
              </a:rPr>
              <a:t> </a:t>
            </a:r>
            <a:r>
              <a:rPr kumimoji="1" lang="ko-KR" altLang="en-US" sz="2000" b="1" dirty="0">
                <a:latin typeface="+mn-ea"/>
              </a:rPr>
              <a:t>하였습니다</a:t>
            </a:r>
            <a:r>
              <a:rPr kumimoji="1" lang="en-US" altLang="ko-KR" sz="2000" dirty="0">
                <a:solidFill>
                  <a:schemeClr val="bg1"/>
                </a:solidFill>
                <a:latin typeface="+mn-ea"/>
              </a:rPr>
              <a:t>.</a:t>
            </a:r>
          </a:p>
        </p:txBody>
      </p: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id="{5398BAF3-0616-498D-AC35-F4CB4767C9AB}"/>
              </a:ext>
            </a:extLst>
          </p:cNvPr>
          <p:cNvSpPr/>
          <p:nvPr/>
        </p:nvSpPr>
        <p:spPr>
          <a:xfrm>
            <a:off x="0" y="0"/>
            <a:ext cx="270463" cy="3036053"/>
          </a:xfrm>
          <a:custGeom>
            <a:avLst/>
            <a:gdLst>
              <a:gd name="connsiteX0" fmla="*/ 0 w 235174"/>
              <a:gd name="connsiteY0" fmla="*/ 0 h 2639920"/>
              <a:gd name="connsiteX1" fmla="*/ 235174 w 235174"/>
              <a:gd name="connsiteY1" fmla="*/ 0 h 2639920"/>
              <a:gd name="connsiteX2" fmla="*/ 235174 w 235174"/>
              <a:gd name="connsiteY2" fmla="*/ 2404746 h 2639920"/>
              <a:gd name="connsiteX3" fmla="*/ 0 w 235174"/>
              <a:gd name="connsiteY3" fmla="*/ 2639920 h 2639920"/>
              <a:gd name="connsiteX4" fmla="*/ 0 w 235174"/>
              <a:gd name="connsiteY4" fmla="*/ 2169572 h 2639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74" h="2639920">
                <a:moveTo>
                  <a:pt x="0" y="0"/>
                </a:moveTo>
                <a:lnTo>
                  <a:pt x="235174" y="0"/>
                </a:lnTo>
                <a:lnTo>
                  <a:pt x="235174" y="2404746"/>
                </a:lnTo>
                <a:lnTo>
                  <a:pt x="0" y="2639920"/>
                </a:lnTo>
                <a:lnTo>
                  <a:pt x="0" y="2169572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72B99-1C5E-48DF-9D5E-55B0220FA09D}"/>
              </a:ext>
            </a:extLst>
          </p:cNvPr>
          <p:cNvSpPr txBox="1"/>
          <p:nvPr/>
        </p:nvSpPr>
        <p:spPr>
          <a:xfrm>
            <a:off x="194576" y="235916"/>
            <a:ext cx="6431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+mj-lt"/>
              </a:rPr>
              <a:t>3. Advanced HS-1000 CFVP</a:t>
            </a: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9D6F8448-46AD-4015-8930-87E33ADC1C8F}"/>
              </a:ext>
            </a:extLst>
          </p:cNvPr>
          <p:cNvSpPr/>
          <p:nvPr/>
        </p:nvSpPr>
        <p:spPr>
          <a:xfrm>
            <a:off x="4323941" y="1260593"/>
            <a:ext cx="547762" cy="718421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9C165F-9DA2-4C57-AA0F-E2314F3DB597}"/>
              </a:ext>
            </a:extLst>
          </p:cNvPr>
          <p:cNvSpPr txBox="1"/>
          <p:nvPr/>
        </p:nvSpPr>
        <p:spPr>
          <a:xfrm>
            <a:off x="4425049" y="1358193"/>
            <a:ext cx="4818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j-lt"/>
              </a:rPr>
              <a:t>M</a:t>
            </a:r>
            <a:r>
              <a:rPr lang="en-US" altLang="ko-KR" sz="2800" b="1" dirty="0">
                <a:latin typeface="+mj-lt"/>
              </a:rPr>
              <a:t>aintenance</a:t>
            </a:r>
            <a:endParaRPr lang="ko-KR" altLang="en-US" sz="2800" b="1" dirty="0">
              <a:latin typeface="+mj-lt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BB2BC61-6EFF-4851-8589-B673577B1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10"/>
          <a:stretch/>
        </p:blipFill>
        <p:spPr>
          <a:xfrm>
            <a:off x="6896733" y="2185761"/>
            <a:ext cx="2347140" cy="3529270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14" name="그림 13" descr="텍스트, 기기, 밀러이(가) 표시된 사진&#10;&#10;자동 생성된 설명">
            <a:extLst>
              <a:ext uri="{FF2B5EF4-FFF2-40B4-BE49-F238E27FC236}">
                <a16:creationId xmlns:a16="http://schemas.microsoft.com/office/drawing/2014/main" id="{CB9BD4F3-CA87-4B15-85A0-F6098FA75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7" t="8839" r="13740"/>
          <a:stretch/>
        </p:blipFill>
        <p:spPr>
          <a:xfrm rot="5400000">
            <a:off x="3738437" y="2771265"/>
            <a:ext cx="3496060" cy="2325052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2414108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60AB1F8-B3B9-3F5A-38CE-2BC89B937CF8}"/>
              </a:ext>
            </a:extLst>
          </p:cNvPr>
          <p:cNvSpPr txBox="1"/>
          <p:nvPr/>
        </p:nvSpPr>
        <p:spPr>
          <a:xfrm>
            <a:off x="0" y="0"/>
            <a:ext cx="10134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kumimoji="1" sz="3200" b="1" i="0" u="none" strike="noStrike" kern="0" cap="none" spc="0" normalizeH="0" baseline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defRPr>
            </a:lvl1pPr>
          </a:lstStyle>
          <a:p>
            <a:r>
              <a:rPr lang="en-US" altLang="ko-KR" sz="2800" dirty="0">
                <a:latin typeface="+mj-ea"/>
                <a:ea typeface="+mj-ea"/>
              </a:rPr>
              <a:t>Advanced HS-1000 CFVP (</a:t>
            </a:r>
            <a:r>
              <a:rPr lang="en-US" altLang="ko-KR" sz="2400" dirty="0">
                <a:latin typeface="+mj-ea"/>
                <a:ea typeface="+mj-ea"/>
              </a:rPr>
              <a:t>MSAP DF,SR Developer</a:t>
            </a:r>
            <a:r>
              <a:rPr lang="en-US" altLang="ko-KR" sz="2800" dirty="0">
                <a:latin typeface="+mj-ea"/>
                <a:ea typeface="+mj-ea"/>
              </a:rPr>
              <a:t>)</a:t>
            </a:r>
            <a:endParaRPr lang="ko-KR" altLang="en-US" sz="2800" dirty="0">
              <a:latin typeface="+mj-ea"/>
              <a:ea typeface="+mj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EE85749-B938-E4DD-4D73-8E0F84B766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2" b="15727"/>
          <a:stretch/>
        </p:blipFill>
        <p:spPr>
          <a:xfrm>
            <a:off x="1578366" y="687411"/>
            <a:ext cx="8153400" cy="3182962"/>
          </a:xfrm>
          <a:prstGeom prst="rect">
            <a:avLst/>
          </a:prstGeom>
        </p:spPr>
      </p:pic>
      <p:pic>
        <p:nvPicPr>
          <p:cNvPr id="5" name="그림 4" descr="실내, 장치, 밀러이(가) 표시된 사진&#10;&#10;자동 생성된 설명">
            <a:extLst>
              <a:ext uri="{FF2B5EF4-FFF2-40B4-BE49-F238E27FC236}">
                <a16:creationId xmlns:a16="http://schemas.microsoft.com/office/drawing/2014/main" id="{33371E87-E96F-2955-6253-1B01B32D6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43" y="4174523"/>
            <a:ext cx="4853354" cy="2185935"/>
          </a:xfrm>
          <a:prstGeom prst="rect">
            <a:avLst/>
          </a:prstGeom>
        </p:spPr>
      </p:pic>
      <p:pic>
        <p:nvPicPr>
          <p:cNvPr id="6" name="그림 5" descr="실내, 장치, 밀러이(가) 표시된 사진&#10;&#10;자동 생성된 설명">
            <a:extLst>
              <a:ext uri="{FF2B5EF4-FFF2-40B4-BE49-F238E27FC236}">
                <a16:creationId xmlns:a16="http://schemas.microsoft.com/office/drawing/2014/main" id="{30AD60B2-E360-9203-0977-E279DF10A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02" y="4034564"/>
            <a:ext cx="4853354" cy="218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051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사용자 지정 1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62E8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사용자 지정 1">
      <a:majorFont>
        <a:latin typeface="Noto Sans ExtBd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750_semiconductor</Template>
  <TotalTime>1879</TotalTime>
  <Words>802</Words>
  <Application>Microsoft Office PowerPoint</Application>
  <PresentationFormat>와이드스크린</PresentationFormat>
  <Paragraphs>156</Paragraphs>
  <Slides>12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9" baseType="lpstr">
      <vt:lpstr>나눔고딕</vt:lpstr>
      <vt:lpstr>Calibri Light</vt:lpstr>
      <vt:lpstr>Arial</vt:lpstr>
      <vt:lpstr>Noto Sans ExtBd</vt:lpstr>
      <vt:lpstr>Calibri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>예스폼 디자인팀</Manager>
  <Company>(주)예스폼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예스폼 파워포인트</dc:title>
  <dc:subject>파워포인트 템플릿, 파워포인트 배경, PPT 템플릿, 프리젠테이션, 다이어그램, 차트</dc:subject>
  <dc:creator>YESFORM by IA.HAN</dc:creator>
  <cp:keywords>PPT, PPT Templates, Presentation, Diagram, Chart, Yesform, Google slides, Keynote, 예스폼, 배경PPT</cp:keywords>
  <dc:description>본 문서의 저작권은 예스폼(YESFORM)에 있으며 무단 복제 배포시 법적인 제재를 받을 수 있습니다.</dc:description>
  <cp:lastModifiedBy>카페인마케팅</cp:lastModifiedBy>
  <cp:revision>41</cp:revision>
  <cp:lastPrinted>2023-11-24T01:48:19Z</cp:lastPrinted>
  <dcterms:created xsi:type="dcterms:W3CDTF">2020-08-10T07:14:53Z</dcterms:created>
  <dcterms:modified xsi:type="dcterms:W3CDTF">2024-01-19T05:35:00Z</dcterms:modified>
  <cp:category>http://powerpoint.yesform.com/</cp:category>
</cp:coreProperties>
</file>